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2"/>
  </p:notesMasterIdLst>
  <p:sldIdLst>
    <p:sldId id="256" r:id="rId6"/>
    <p:sldId id="257" r:id="rId7"/>
    <p:sldId id="258" r:id="rId8"/>
    <p:sldId id="259" r:id="rId9"/>
    <p:sldId id="260" r:id="rId10"/>
    <p:sldId id="261" r:id="rId11"/>
  </p:sldIdLst>
  <p:sldSz cx="18288000" cy="10287000"/>
  <p:notesSz cx="6858000" cy="9144000"/>
  <p:embeddedFontLst>
    <p:embeddedFont>
      <p:font typeface="Roboto Slab" charset="1" panose="00000000000000000000"/>
      <p:regular r:id="rId15"/>
    </p:embeddedFont>
    <p:embeddedFont>
      <p:font typeface="Roboto" charset="1" panose="02000000000000000000"/>
      <p:regular r:id="rId16"/>
    </p:embeddedFont>
    <p:embeddedFont>
      <p:font typeface="Roboto Bold" charset="1" panose="02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notesMasters/notesMaster1.xml" Type="http://schemas.openxmlformats.org/officeDocument/2006/relationships/notesMaster"/><Relationship Id="rId13" Target="theme/theme2.xml" Type="http://schemas.openxmlformats.org/officeDocument/2006/relationships/theme"/><Relationship Id="rId14" Target="notesSlides/notesSlide1.xml" Type="http://schemas.openxmlformats.org/officeDocument/2006/relationships/note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notesSlides/notesSlide2.xml" Type="http://schemas.openxmlformats.org/officeDocument/2006/relationships/notesSlide"/><Relationship Id="rId19" Target="notesSlides/notesSlide3.xml" Type="http://schemas.openxmlformats.org/officeDocument/2006/relationships/notesSlide"/><Relationship Id="rId2" Target="presProps.xml" Type="http://schemas.openxmlformats.org/officeDocument/2006/relationships/presProps"/><Relationship Id="rId20" Target="notesSlides/notesSlide4.xml" Type="http://schemas.openxmlformats.org/officeDocument/2006/relationships/notesSlide"/><Relationship Id="rId21" Target="notesSlides/notesSlide5.xml" Type="http://schemas.openxmlformats.org/officeDocument/2006/relationships/notesSlide"/><Relationship Id="rId22" Target="notesSlides/notesSlide6.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 Id="rId4" Target="https://gamma.app/?utm_source=made-with-gamma" TargetMode="External" Type="http://schemas.openxmlformats.org/officeDocument/2006/relationships/hyperlink"/><Relationship Id="rId5"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https://gamma.app/?utm_source=made-with-gamma" TargetMode="External" Type="http://schemas.openxmlformats.org/officeDocument/2006/relationships/hyperlink"/><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F1F8"/>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CFE"/>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7850237" y="1794570"/>
            <a:ext cx="9445526" cy="1771947"/>
            <a:chOff x="0" y="0"/>
            <a:chExt cx="12594035" cy="2362597"/>
          </a:xfrm>
        </p:grpSpPr>
        <p:sp>
          <p:nvSpPr>
            <p:cNvPr name="Freeform 8" id="8"/>
            <p:cNvSpPr/>
            <p:nvPr/>
          </p:nvSpPr>
          <p:spPr>
            <a:xfrm flipH="false" flipV="false" rot="0">
              <a:off x="0" y="0"/>
              <a:ext cx="12594035" cy="2362597"/>
            </a:xfrm>
            <a:custGeom>
              <a:avLst/>
              <a:gdLst/>
              <a:ahLst/>
              <a:cxnLst/>
              <a:rect r="r" b="b" t="t" l="l"/>
              <a:pathLst>
                <a:path h="2362597" w="12594035">
                  <a:moveTo>
                    <a:pt x="0" y="0"/>
                  </a:moveTo>
                  <a:lnTo>
                    <a:pt x="12594035" y="0"/>
                  </a:lnTo>
                  <a:lnTo>
                    <a:pt x="12594035" y="2362597"/>
                  </a:lnTo>
                  <a:lnTo>
                    <a:pt x="0" y="2362597"/>
                  </a:lnTo>
                  <a:close/>
                </a:path>
              </a:pathLst>
            </a:custGeom>
            <a:solidFill>
              <a:srgbClr val="000000">
                <a:alpha val="0"/>
              </a:srgbClr>
            </a:solidFill>
          </p:spPr>
        </p:sp>
        <p:sp>
          <p:nvSpPr>
            <p:cNvPr name="TextBox 9" id="9"/>
            <p:cNvSpPr txBox="true"/>
            <p:nvPr/>
          </p:nvSpPr>
          <p:spPr>
            <a:xfrm>
              <a:off x="0" y="-19050"/>
              <a:ext cx="12594035" cy="2381647"/>
            </a:xfrm>
            <a:prstGeom prst="rect">
              <a:avLst/>
            </a:prstGeom>
          </p:spPr>
          <p:txBody>
            <a:bodyPr anchor="t" rtlCol="false" tIns="0" lIns="0" bIns="0" rIns="0"/>
            <a:lstStyle/>
            <a:p>
              <a:pPr algn="l">
                <a:lnSpc>
                  <a:spcPts val="6937"/>
                </a:lnSpc>
              </a:pPr>
              <a:r>
                <a:rPr lang="en-US" sz="5562">
                  <a:solidFill>
                    <a:srgbClr val="3257B8"/>
                  </a:solidFill>
                  <a:latin typeface="Roboto Slab"/>
                  <a:ea typeface="Roboto Slab"/>
                  <a:cs typeface="Roboto Slab"/>
                  <a:sym typeface="Roboto Slab"/>
                </a:rPr>
                <a:t>Daikin Manufacturing Excellence</a:t>
              </a:r>
            </a:p>
          </p:txBody>
        </p:sp>
      </p:grpSp>
      <p:grpSp>
        <p:nvGrpSpPr>
          <p:cNvPr name="Group 10" id="10"/>
          <p:cNvGrpSpPr/>
          <p:nvPr/>
        </p:nvGrpSpPr>
        <p:grpSpPr>
          <a:xfrm rot="0">
            <a:off x="7850237" y="3991719"/>
            <a:ext cx="9445526" cy="2268141"/>
            <a:chOff x="0" y="0"/>
            <a:chExt cx="12594035" cy="3024188"/>
          </a:xfrm>
        </p:grpSpPr>
        <p:sp>
          <p:nvSpPr>
            <p:cNvPr name="Freeform 11" id="11"/>
            <p:cNvSpPr/>
            <p:nvPr/>
          </p:nvSpPr>
          <p:spPr>
            <a:xfrm flipH="false" flipV="false" rot="0">
              <a:off x="0" y="0"/>
              <a:ext cx="12594035" cy="3024188"/>
            </a:xfrm>
            <a:custGeom>
              <a:avLst/>
              <a:gdLst/>
              <a:ahLst/>
              <a:cxnLst/>
              <a:rect r="r" b="b" t="t" l="l"/>
              <a:pathLst>
                <a:path h="3024188" w="12594035">
                  <a:moveTo>
                    <a:pt x="0" y="0"/>
                  </a:moveTo>
                  <a:lnTo>
                    <a:pt x="12594035" y="0"/>
                  </a:lnTo>
                  <a:lnTo>
                    <a:pt x="12594035" y="3024188"/>
                  </a:lnTo>
                  <a:lnTo>
                    <a:pt x="0" y="3024188"/>
                  </a:lnTo>
                  <a:close/>
                </a:path>
              </a:pathLst>
            </a:custGeom>
            <a:solidFill>
              <a:srgbClr val="000000">
                <a:alpha val="0"/>
              </a:srgbClr>
            </a:solidFill>
          </p:spPr>
        </p:sp>
        <p:sp>
          <p:nvSpPr>
            <p:cNvPr name="TextBox 12" id="12"/>
            <p:cNvSpPr txBox="true"/>
            <p:nvPr/>
          </p:nvSpPr>
          <p:spPr>
            <a:xfrm>
              <a:off x="0" y="-95250"/>
              <a:ext cx="12594035" cy="3119438"/>
            </a:xfrm>
            <a:prstGeom prst="rect">
              <a:avLst/>
            </a:prstGeom>
          </p:spPr>
          <p:txBody>
            <a:bodyPr anchor="t" rtlCol="false" tIns="0" lIns="0" bIns="0" rIns="0"/>
            <a:lstStyle/>
            <a:p>
              <a:pPr algn="l">
                <a:lnSpc>
                  <a:spcPts val="3562"/>
                </a:lnSpc>
              </a:pPr>
              <a:r>
                <a:rPr lang="en-US" sz="2187">
                  <a:solidFill>
                    <a:srgbClr val="15213F"/>
                  </a:solidFill>
                  <a:latin typeface="Roboto"/>
                  <a:ea typeface="Roboto"/>
                  <a:cs typeface="Roboto"/>
                  <a:sym typeface="Roboto"/>
                </a:rPr>
                <a:t>This presentation highlights our industrial visit to Daikin. We will explore their manufacturing plant and DJIME. Our report focuses on processes, analysis, observations, and recommendations. Daikin India's turnover is INR 5,000 crore, with 3 manufacturing facilities producing 1.25 million AC units yearly.</a:t>
              </a:r>
            </a:p>
          </p:txBody>
        </p:sp>
      </p:grpSp>
      <p:grpSp>
        <p:nvGrpSpPr>
          <p:cNvPr name="Group 13" id="13"/>
          <p:cNvGrpSpPr/>
          <p:nvPr/>
        </p:nvGrpSpPr>
        <p:grpSpPr>
          <a:xfrm rot="0">
            <a:off x="7850237" y="6578799"/>
            <a:ext cx="9445526" cy="453629"/>
            <a:chOff x="0" y="0"/>
            <a:chExt cx="12594035" cy="604838"/>
          </a:xfrm>
        </p:grpSpPr>
        <p:sp>
          <p:nvSpPr>
            <p:cNvPr name="Freeform 14" id="14"/>
            <p:cNvSpPr/>
            <p:nvPr/>
          </p:nvSpPr>
          <p:spPr>
            <a:xfrm flipH="false" flipV="false" rot="0">
              <a:off x="0" y="0"/>
              <a:ext cx="12594035" cy="604838"/>
            </a:xfrm>
            <a:custGeom>
              <a:avLst/>
              <a:gdLst/>
              <a:ahLst/>
              <a:cxnLst/>
              <a:rect r="r" b="b" t="t" l="l"/>
              <a:pathLst>
                <a:path h="604838" w="12594035">
                  <a:moveTo>
                    <a:pt x="0" y="0"/>
                  </a:moveTo>
                  <a:lnTo>
                    <a:pt x="12594035" y="0"/>
                  </a:lnTo>
                  <a:lnTo>
                    <a:pt x="12594035" y="604838"/>
                  </a:lnTo>
                  <a:lnTo>
                    <a:pt x="0" y="604838"/>
                  </a:lnTo>
                  <a:close/>
                </a:path>
              </a:pathLst>
            </a:custGeom>
            <a:solidFill>
              <a:srgbClr val="000000">
                <a:alpha val="0"/>
              </a:srgbClr>
            </a:solidFill>
          </p:spPr>
        </p:sp>
        <p:sp>
          <p:nvSpPr>
            <p:cNvPr name="TextBox 15" id="15"/>
            <p:cNvSpPr txBox="true"/>
            <p:nvPr/>
          </p:nvSpPr>
          <p:spPr>
            <a:xfrm>
              <a:off x="0" y="-95250"/>
              <a:ext cx="12594035" cy="700088"/>
            </a:xfrm>
            <a:prstGeom prst="rect">
              <a:avLst/>
            </a:prstGeom>
          </p:spPr>
          <p:txBody>
            <a:bodyPr anchor="t" rtlCol="false" tIns="0" lIns="0" bIns="0" rIns="0"/>
            <a:lstStyle/>
            <a:p>
              <a:pPr algn="l" marL="329902" indent="-164951" lvl="1">
                <a:lnSpc>
                  <a:spcPts val="3562"/>
                </a:lnSpc>
                <a:buFont typeface="Arial"/>
                <a:buChar char="•"/>
              </a:pPr>
              <a:r>
                <a:rPr lang="en-US" b="true" sz="2187" u="sng">
                  <a:solidFill>
                    <a:srgbClr val="15213F"/>
                  </a:solidFill>
                  <a:latin typeface="Roboto Bold"/>
                  <a:ea typeface="Roboto Bold"/>
                  <a:cs typeface="Roboto Bold"/>
                  <a:sym typeface="Roboto Bold"/>
                </a:rPr>
                <a:t>Location</a:t>
              </a:r>
              <a:r>
                <a:rPr lang="en-US" sz="2187">
                  <a:solidFill>
                    <a:srgbClr val="15213F"/>
                  </a:solidFill>
                  <a:latin typeface="Roboto"/>
                  <a:ea typeface="Roboto"/>
                  <a:cs typeface="Roboto"/>
                  <a:sym typeface="Roboto"/>
                </a:rPr>
                <a:t>: Neemrana, Rajasthan</a:t>
              </a:r>
            </a:p>
          </p:txBody>
        </p:sp>
      </p:grpSp>
      <p:grpSp>
        <p:nvGrpSpPr>
          <p:cNvPr name="Group 16" id="16"/>
          <p:cNvGrpSpPr/>
          <p:nvPr/>
        </p:nvGrpSpPr>
        <p:grpSpPr>
          <a:xfrm rot="0">
            <a:off x="7850237" y="7131546"/>
            <a:ext cx="9445526" cy="1360885"/>
            <a:chOff x="0" y="0"/>
            <a:chExt cx="12594035" cy="1814513"/>
          </a:xfrm>
        </p:grpSpPr>
        <p:sp>
          <p:nvSpPr>
            <p:cNvPr name="Freeform 17" id="17"/>
            <p:cNvSpPr/>
            <p:nvPr/>
          </p:nvSpPr>
          <p:spPr>
            <a:xfrm flipH="false" flipV="false" rot="0">
              <a:off x="0" y="0"/>
              <a:ext cx="12594035" cy="1814513"/>
            </a:xfrm>
            <a:custGeom>
              <a:avLst/>
              <a:gdLst/>
              <a:ahLst/>
              <a:cxnLst/>
              <a:rect r="r" b="b" t="t" l="l"/>
              <a:pathLst>
                <a:path h="1814513" w="12594035">
                  <a:moveTo>
                    <a:pt x="0" y="0"/>
                  </a:moveTo>
                  <a:lnTo>
                    <a:pt x="12594035" y="0"/>
                  </a:lnTo>
                  <a:lnTo>
                    <a:pt x="12594035" y="1814513"/>
                  </a:lnTo>
                  <a:lnTo>
                    <a:pt x="0" y="1814513"/>
                  </a:lnTo>
                  <a:close/>
                </a:path>
              </a:pathLst>
            </a:custGeom>
            <a:solidFill>
              <a:srgbClr val="000000">
                <a:alpha val="0"/>
              </a:srgbClr>
            </a:solidFill>
          </p:spPr>
        </p:sp>
        <p:sp>
          <p:nvSpPr>
            <p:cNvPr name="TextBox 18" id="18"/>
            <p:cNvSpPr txBox="true"/>
            <p:nvPr/>
          </p:nvSpPr>
          <p:spPr>
            <a:xfrm>
              <a:off x="0" y="-95250"/>
              <a:ext cx="12594035" cy="1909763"/>
            </a:xfrm>
            <a:prstGeom prst="rect">
              <a:avLst/>
            </a:prstGeom>
          </p:spPr>
          <p:txBody>
            <a:bodyPr anchor="t" rtlCol="false" tIns="0" lIns="0" bIns="0" rIns="0"/>
            <a:lstStyle/>
            <a:p>
              <a:pPr algn="l" marL="329902" indent="-164951" lvl="1">
                <a:lnSpc>
                  <a:spcPts val="3562"/>
                </a:lnSpc>
                <a:buFont typeface="Arial"/>
                <a:buChar char="•"/>
              </a:pPr>
              <a:r>
                <a:rPr lang="en-US" b="true" sz="2187" u="sng">
                  <a:solidFill>
                    <a:srgbClr val="15213F"/>
                  </a:solidFill>
                  <a:latin typeface="Roboto Bold"/>
                  <a:ea typeface="Roboto Bold"/>
                  <a:cs typeface="Roboto Bold"/>
                  <a:sym typeface="Roboto Bold"/>
                </a:rPr>
                <a:t>Objective of Visit</a:t>
              </a:r>
              <a:r>
                <a:rPr lang="en-US" sz="2187">
                  <a:solidFill>
                    <a:srgbClr val="15213F"/>
                  </a:solidFill>
                  <a:latin typeface="Roboto"/>
                  <a:ea typeface="Roboto"/>
                  <a:cs typeface="Roboto"/>
                  <a:sym typeface="Roboto"/>
                </a:rPr>
                <a:t>: To understand Daikin's manufacturing processes, Japanese shop-floor practices, and skill development initiatives at DJIME.</a:t>
              </a:r>
            </a:p>
          </p:txBody>
        </p:sp>
      </p:grpSp>
      <p:grpSp>
        <p:nvGrpSpPr>
          <p:cNvPr name="Group 19" id="19"/>
          <p:cNvGrpSpPr/>
          <p:nvPr/>
        </p:nvGrpSpPr>
        <p:grpSpPr>
          <a:xfrm rot="0">
            <a:off x="14447194" y="9258300"/>
            <a:ext cx="3659878" cy="874821"/>
            <a:chOff x="0" y="0"/>
            <a:chExt cx="7591151" cy="1814513"/>
          </a:xfrm>
        </p:grpSpPr>
        <p:sp>
          <p:nvSpPr>
            <p:cNvPr name="Freeform 20" id="20"/>
            <p:cNvSpPr/>
            <p:nvPr/>
          </p:nvSpPr>
          <p:spPr>
            <a:xfrm flipH="false" flipV="false" rot="0">
              <a:off x="0" y="0"/>
              <a:ext cx="7591151" cy="1814513"/>
            </a:xfrm>
            <a:custGeom>
              <a:avLst/>
              <a:gdLst/>
              <a:ahLst/>
              <a:cxnLst/>
              <a:rect r="r" b="b" t="t" l="l"/>
              <a:pathLst>
                <a:path h="1814513" w="7591151">
                  <a:moveTo>
                    <a:pt x="0" y="0"/>
                  </a:moveTo>
                  <a:lnTo>
                    <a:pt x="7591151" y="0"/>
                  </a:lnTo>
                  <a:lnTo>
                    <a:pt x="7591151" y="1814513"/>
                  </a:lnTo>
                  <a:lnTo>
                    <a:pt x="0" y="1814513"/>
                  </a:lnTo>
                  <a:close/>
                </a:path>
              </a:pathLst>
            </a:custGeom>
            <a:solidFill>
              <a:srgbClr val="000000">
                <a:alpha val="0"/>
              </a:srgbClr>
            </a:solidFill>
          </p:spPr>
        </p:sp>
        <p:sp>
          <p:nvSpPr>
            <p:cNvPr name="TextBox 21" id="21"/>
            <p:cNvSpPr txBox="true"/>
            <p:nvPr/>
          </p:nvSpPr>
          <p:spPr>
            <a:xfrm>
              <a:off x="0" y="-95250"/>
              <a:ext cx="7591151" cy="1909763"/>
            </a:xfrm>
            <a:prstGeom prst="rect">
              <a:avLst/>
            </a:prstGeom>
          </p:spPr>
          <p:txBody>
            <a:bodyPr anchor="t" rtlCol="false" tIns="0" lIns="0" bIns="0" rIns="0"/>
            <a:lstStyle/>
            <a:p>
              <a:pPr algn="l">
                <a:lnSpc>
                  <a:spcPts val="3561"/>
                </a:lnSpc>
              </a:pPr>
              <a:r>
                <a:rPr lang="en-US" sz="2187" u="sng" b="true">
                  <a:solidFill>
                    <a:srgbClr val="15213F"/>
                  </a:solidFill>
                  <a:latin typeface="Roboto Bold"/>
                  <a:ea typeface="Roboto Bold"/>
                  <a:cs typeface="Roboto Bold"/>
                  <a:sym typeface="Roboto Bold"/>
                </a:rPr>
                <a:t>Name: OISHIK BANERJEE</a:t>
              </a:r>
            </a:p>
            <a:p>
              <a:pPr algn="l">
                <a:lnSpc>
                  <a:spcPts val="3562"/>
                </a:lnSpc>
              </a:pPr>
              <a:r>
                <a:rPr lang="en-US" b="true" sz="2187" u="sng">
                  <a:solidFill>
                    <a:srgbClr val="15213F"/>
                  </a:solidFill>
                  <a:latin typeface="Roboto Bold"/>
                  <a:ea typeface="Roboto Bold"/>
                  <a:cs typeface="Roboto Bold"/>
                  <a:sym typeface="Roboto Bold"/>
                </a:rPr>
                <a:t>055028</a:t>
              </a:r>
            </a:p>
          </p:txBody>
        </p:sp>
      </p:gr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F1F8"/>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CFE"/>
            </a:solidFill>
          </p:spPr>
        </p:sp>
      </p:grpSp>
      <p:grpSp>
        <p:nvGrpSpPr>
          <p:cNvPr name="Group 6" id="6"/>
          <p:cNvGrpSpPr/>
          <p:nvPr/>
        </p:nvGrpSpPr>
        <p:grpSpPr>
          <a:xfrm rot="0">
            <a:off x="992237" y="1367879"/>
            <a:ext cx="10004065" cy="1089250"/>
            <a:chOff x="0" y="0"/>
            <a:chExt cx="13338754" cy="1452333"/>
          </a:xfrm>
        </p:grpSpPr>
        <p:sp>
          <p:nvSpPr>
            <p:cNvPr name="Freeform 7" id="7"/>
            <p:cNvSpPr/>
            <p:nvPr/>
          </p:nvSpPr>
          <p:spPr>
            <a:xfrm flipH="false" flipV="false" rot="0">
              <a:off x="0" y="0"/>
              <a:ext cx="13338753" cy="1452333"/>
            </a:xfrm>
            <a:custGeom>
              <a:avLst/>
              <a:gdLst/>
              <a:ahLst/>
              <a:cxnLst/>
              <a:rect r="r" b="b" t="t" l="l"/>
              <a:pathLst>
                <a:path h="1452333" w="13338753">
                  <a:moveTo>
                    <a:pt x="0" y="0"/>
                  </a:moveTo>
                  <a:lnTo>
                    <a:pt x="13338753" y="0"/>
                  </a:lnTo>
                  <a:lnTo>
                    <a:pt x="13338753" y="1452333"/>
                  </a:lnTo>
                  <a:lnTo>
                    <a:pt x="0" y="1452333"/>
                  </a:lnTo>
                  <a:close/>
                </a:path>
              </a:pathLst>
            </a:custGeom>
            <a:solidFill>
              <a:srgbClr val="000000">
                <a:alpha val="0"/>
              </a:srgbClr>
            </a:solidFill>
          </p:spPr>
        </p:sp>
        <p:sp>
          <p:nvSpPr>
            <p:cNvPr name="TextBox 8" id="8"/>
            <p:cNvSpPr txBox="true"/>
            <p:nvPr/>
          </p:nvSpPr>
          <p:spPr>
            <a:xfrm>
              <a:off x="0" y="-19050"/>
              <a:ext cx="13338754" cy="1471383"/>
            </a:xfrm>
            <a:prstGeom prst="rect">
              <a:avLst/>
            </a:prstGeom>
          </p:spPr>
          <p:txBody>
            <a:bodyPr anchor="t" rtlCol="false" tIns="0" lIns="0" bIns="0" rIns="0"/>
            <a:lstStyle/>
            <a:p>
              <a:pPr algn="l">
                <a:lnSpc>
                  <a:spcPts val="6937"/>
                </a:lnSpc>
              </a:pPr>
              <a:r>
                <a:rPr lang="en-US" sz="5562">
                  <a:solidFill>
                    <a:srgbClr val="3257B8"/>
                  </a:solidFill>
                  <a:latin typeface="Roboto Slab"/>
                  <a:ea typeface="Roboto Slab"/>
                  <a:cs typeface="Roboto Slab"/>
                  <a:sym typeface="Roboto Slab"/>
                </a:rPr>
                <a:t>Problems &amp; Objectives</a:t>
              </a:r>
            </a:p>
          </p:txBody>
        </p:sp>
      </p:grpSp>
      <p:grpSp>
        <p:nvGrpSpPr>
          <p:cNvPr name="Group 9" id="9"/>
          <p:cNvGrpSpPr/>
          <p:nvPr/>
        </p:nvGrpSpPr>
        <p:grpSpPr>
          <a:xfrm rot="0">
            <a:off x="992238" y="2962572"/>
            <a:ext cx="3544044" cy="442912"/>
            <a:chOff x="0" y="0"/>
            <a:chExt cx="4725392" cy="590550"/>
          </a:xfrm>
        </p:grpSpPr>
        <p:sp>
          <p:nvSpPr>
            <p:cNvPr name="Freeform 10" id="10"/>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1" id="11"/>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3257B8"/>
                  </a:solidFill>
                  <a:latin typeface="Roboto Slab"/>
                  <a:ea typeface="Roboto Slab"/>
                  <a:cs typeface="Roboto Slab"/>
                  <a:sym typeface="Roboto Slab"/>
                </a:rPr>
                <a:t>Problem Statements</a:t>
              </a:r>
            </a:p>
          </p:txBody>
        </p:sp>
      </p:grpSp>
      <p:grpSp>
        <p:nvGrpSpPr>
          <p:cNvPr name="Group 12" id="12"/>
          <p:cNvGrpSpPr/>
          <p:nvPr/>
        </p:nvGrpSpPr>
        <p:grpSpPr>
          <a:xfrm rot="0">
            <a:off x="992238" y="3689002"/>
            <a:ext cx="7805886" cy="453629"/>
            <a:chOff x="0" y="0"/>
            <a:chExt cx="10407848" cy="604838"/>
          </a:xfrm>
        </p:grpSpPr>
        <p:sp>
          <p:nvSpPr>
            <p:cNvPr name="Freeform 13" id="13"/>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14" id="14"/>
            <p:cNvSpPr txBox="true"/>
            <p:nvPr/>
          </p:nvSpPr>
          <p:spPr>
            <a:xfrm>
              <a:off x="0" y="-95250"/>
              <a:ext cx="10407848" cy="700088"/>
            </a:xfrm>
            <a:prstGeom prst="rect">
              <a:avLst/>
            </a:prstGeom>
          </p:spPr>
          <p:txBody>
            <a:bodyPr anchor="t" rtlCol="false" tIns="0" lIns="0" bIns="0" rIns="0"/>
            <a:lstStyle/>
            <a:p>
              <a:pPr algn="l" marL="329902" indent="-164951" lvl="1">
                <a:lnSpc>
                  <a:spcPts val="3562"/>
                </a:lnSpc>
                <a:buFont typeface="Arial"/>
                <a:buChar char="•"/>
              </a:pPr>
              <a:r>
                <a:rPr lang="en-US" sz="2187">
                  <a:solidFill>
                    <a:srgbClr val="15213F"/>
                  </a:solidFill>
                  <a:latin typeface="Roboto"/>
                  <a:ea typeface="Roboto"/>
                  <a:cs typeface="Roboto"/>
                  <a:sym typeface="Roboto"/>
                </a:rPr>
                <a:t>Bottlenecks in manufacturing.</a:t>
              </a:r>
            </a:p>
          </p:txBody>
        </p:sp>
      </p:grpSp>
      <p:grpSp>
        <p:nvGrpSpPr>
          <p:cNvPr name="Group 15" id="15"/>
          <p:cNvGrpSpPr/>
          <p:nvPr/>
        </p:nvGrpSpPr>
        <p:grpSpPr>
          <a:xfrm rot="0">
            <a:off x="992238" y="4241750"/>
            <a:ext cx="7805886" cy="453629"/>
            <a:chOff x="0" y="0"/>
            <a:chExt cx="10407848" cy="604838"/>
          </a:xfrm>
        </p:grpSpPr>
        <p:sp>
          <p:nvSpPr>
            <p:cNvPr name="Freeform 16" id="16"/>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17" id="17"/>
            <p:cNvSpPr txBox="true"/>
            <p:nvPr/>
          </p:nvSpPr>
          <p:spPr>
            <a:xfrm>
              <a:off x="0" y="-95250"/>
              <a:ext cx="10407848" cy="700088"/>
            </a:xfrm>
            <a:prstGeom prst="rect">
              <a:avLst/>
            </a:prstGeom>
          </p:spPr>
          <p:txBody>
            <a:bodyPr anchor="t" rtlCol="false" tIns="0" lIns="0" bIns="0" rIns="0"/>
            <a:lstStyle/>
            <a:p>
              <a:pPr algn="l" marL="329902" indent="-164951" lvl="1">
                <a:lnSpc>
                  <a:spcPts val="3562"/>
                </a:lnSpc>
                <a:buFont typeface="Arial"/>
                <a:buChar char="•"/>
              </a:pPr>
              <a:r>
                <a:rPr lang="en-US" sz="2187">
                  <a:solidFill>
                    <a:srgbClr val="15213F"/>
                  </a:solidFill>
                  <a:latin typeface="Roboto"/>
                  <a:ea typeface="Roboto"/>
                  <a:cs typeface="Roboto"/>
                  <a:sym typeface="Roboto"/>
                </a:rPr>
                <a:t>DJIME training effectiveness.</a:t>
              </a:r>
            </a:p>
          </p:txBody>
        </p:sp>
      </p:grpSp>
      <p:grpSp>
        <p:nvGrpSpPr>
          <p:cNvPr name="Group 18" id="18"/>
          <p:cNvGrpSpPr/>
          <p:nvPr/>
        </p:nvGrpSpPr>
        <p:grpSpPr>
          <a:xfrm rot="0">
            <a:off x="992238" y="4794498"/>
            <a:ext cx="7805886" cy="453629"/>
            <a:chOff x="0" y="0"/>
            <a:chExt cx="10407848" cy="604838"/>
          </a:xfrm>
        </p:grpSpPr>
        <p:sp>
          <p:nvSpPr>
            <p:cNvPr name="Freeform 19" id="19"/>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20" id="20"/>
            <p:cNvSpPr txBox="true"/>
            <p:nvPr/>
          </p:nvSpPr>
          <p:spPr>
            <a:xfrm>
              <a:off x="0" y="-95250"/>
              <a:ext cx="10407848" cy="700088"/>
            </a:xfrm>
            <a:prstGeom prst="rect">
              <a:avLst/>
            </a:prstGeom>
          </p:spPr>
          <p:txBody>
            <a:bodyPr anchor="t" rtlCol="false" tIns="0" lIns="0" bIns="0" rIns="0"/>
            <a:lstStyle/>
            <a:p>
              <a:pPr algn="l" marL="329902" indent="-164951" lvl="1">
                <a:lnSpc>
                  <a:spcPts val="3562"/>
                </a:lnSpc>
                <a:buFont typeface="Arial"/>
                <a:buChar char="•"/>
              </a:pPr>
              <a:r>
                <a:rPr lang="en-US" sz="2187">
                  <a:solidFill>
                    <a:srgbClr val="15213F"/>
                  </a:solidFill>
                  <a:latin typeface="Roboto"/>
                  <a:ea typeface="Roboto"/>
                  <a:cs typeface="Roboto"/>
                  <a:sym typeface="Roboto"/>
                </a:rPr>
                <a:t>Implementation of Lean, Kaizen.</a:t>
              </a:r>
            </a:p>
          </p:txBody>
        </p:sp>
      </p:grpSp>
      <p:grpSp>
        <p:nvGrpSpPr>
          <p:cNvPr name="Group 21" id="21"/>
          <p:cNvGrpSpPr/>
          <p:nvPr/>
        </p:nvGrpSpPr>
        <p:grpSpPr>
          <a:xfrm rot="0">
            <a:off x="992238" y="5347246"/>
            <a:ext cx="7805886" cy="453629"/>
            <a:chOff x="0" y="0"/>
            <a:chExt cx="10407848" cy="604838"/>
          </a:xfrm>
        </p:grpSpPr>
        <p:sp>
          <p:nvSpPr>
            <p:cNvPr name="Freeform 22" id="22"/>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23" id="23"/>
            <p:cNvSpPr txBox="true"/>
            <p:nvPr/>
          </p:nvSpPr>
          <p:spPr>
            <a:xfrm>
              <a:off x="0" y="-95250"/>
              <a:ext cx="10407848" cy="700088"/>
            </a:xfrm>
            <a:prstGeom prst="rect">
              <a:avLst/>
            </a:prstGeom>
          </p:spPr>
          <p:txBody>
            <a:bodyPr anchor="t" rtlCol="false" tIns="0" lIns="0" bIns="0" rIns="0"/>
            <a:lstStyle/>
            <a:p>
              <a:pPr algn="l" marL="329902" indent="-164951" lvl="1">
                <a:lnSpc>
                  <a:spcPts val="3562"/>
                </a:lnSpc>
                <a:buFont typeface="Arial"/>
                <a:buChar char="•"/>
              </a:pPr>
              <a:r>
                <a:rPr lang="en-US" sz="2187">
                  <a:solidFill>
                    <a:srgbClr val="15213F"/>
                  </a:solidFill>
                  <a:latin typeface="Roboto"/>
                  <a:ea typeface="Roboto"/>
                  <a:cs typeface="Roboto"/>
                  <a:sym typeface="Roboto"/>
                </a:rPr>
                <a:t>Quality &amp; efficiency challenges.</a:t>
              </a:r>
            </a:p>
          </p:txBody>
        </p:sp>
      </p:grpSp>
      <p:grpSp>
        <p:nvGrpSpPr>
          <p:cNvPr name="Group 24" id="24"/>
          <p:cNvGrpSpPr/>
          <p:nvPr/>
        </p:nvGrpSpPr>
        <p:grpSpPr>
          <a:xfrm rot="0">
            <a:off x="992238" y="5899994"/>
            <a:ext cx="7805886" cy="453629"/>
            <a:chOff x="0" y="0"/>
            <a:chExt cx="10407848" cy="604838"/>
          </a:xfrm>
        </p:grpSpPr>
        <p:sp>
          <p:nvSpPr>
            <p:cNvPr name="Freeform 25" id="25"/>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26" id="26"/>
            <p:cNvSpPr txBox="true"/>
            <p:nvPr/>
          </p:nvSpPr>
          <p:spPr>
            <a:xfrm>
              <a:off x="0" y="-95250"/>
              <a:ext cx="10407848" cy="700088"/>
            </a:xfrm>
            <a:prstGeom prst="rect">
              <a:avLst/>
            </a:prstGeom>
          </p:spPr>
          <p:txBody>
            <a:bodyPr anchor="t" rtlCol="false" tIns="0" lIns="0" bIns="0" rIns="0"/>
            <a:lstStyle/>
            <a:p>
              <a:pPr algn="l" marL="329902" indent="-164951" lvl="1">
                <a:lnSpc>
                  <a:spcPts val="3562"/>
                </a:lnSpc>
                <a:buFont typeface="Arial"/>
                <a:buChar char="•"/>
              </a:pPr>
              <a:r>
                <a:rPr lang="en-US" sz="2187">
                  <a:solidFill>
                    <a:srgbClr val="15213F"/>
                  </a:solidFill>
                  <a:latin typeface="Roboto"/>
                  <a:ea typeface="Roboto"/>
                  <a:cs typeface="Roboto"/>
                  <a:sym typeface="Roboto"/>
                </a:rPr>
                <a:t>Skill shortage in the HVAC industry in India.</a:t>
              </a:r>
            </a:p>
          </p:txBody>
        </p:sp>
      </p:grpSp>
      <p:grpSp>
        <p:nvGrpSpPr>
          <p:cNvPr name="Group 27" id="27"/>
          <p:cNvGrpSpPr/>
          <p:nvPr/>
        </p:nvGrpSpPr>
        <p:grpSpPr>
          <a:xfrm rot="0">
            <a:off x="992238" y="6452741"/>
            <a:ext cx="7805886" cy="907256"/>
            <a:chOff x="0" y="0"/>
            <a:chExt cx="10407848" cy="1209675"/>
          </a:xfrm>
        </p:grpSpPr>
        <p:sp>
          <p:nvSpPr>
            <p:cNvPr name="Freeform 28" id="28"/>
            <p:cNvSpPr/>
            <p:nvPr/>
          </p:nvSpPr>
          <p:spPr>
            <a:xfrm flipH="false" flipV="false" rot="0">
              <a:off x="0" y="0"/>
              <a:ext cx="10407848" cy="1209675"/>
            </a:xfrm>
            <a:custGeom>
              <a:avLst/>
              <a:gdLst/>
              <a:ahLst/>
              <a:cxnLst/>
              <a:rect r="r" b="b" t="t" l="l"/>
              <a:pathLst>
                <a:path h="1209675" w="10407848">
                  <a:moveTo>
                    <a:pt x="0" y="0"/>
                  </a:moveTo>
                  <a:lnTo>
                    <a:pt x="10407848" y="0"/>
                  </a:lnTo>
                  <a:lnTo>
                    <a:pt x="10407848" y="1209675"/>
                  </a:lnTo>
                  <a:lnTo>
                    <a:pt x="0" y="1209675"/>
                  </a:lnTo>
                  <a:close/>
                </a:path>
              </a:pathLst>
            </a:custGeom>
            <a:solidFill>
              <a:srgbClr val="000000">
                <a:alpha val="0"/>
              </a:srgbClr>
            </a:solidFill>
          </p:spPr>
        </p:sp>
        <p:sp>
          <p:nvSpPr>
            <p:cNvPr name="TextBox 29" id="29"/>
            <p:cNvSpPr txBox="true"/>
            <p:nvPr/>
          </p:nvSpPr>
          <p:spPr>
            <a:xfrm>
              <a:off x="0" y="-95250"/>
              <a:ext cx="10407848" cy="1304925"/>
            </a:xfrm>
            <a:prstGeom prst="rect">
              <a:avLst/>
            </a:prstGeom>
          </p:spPr>
          <p:txBody>
            <a:bodyPr anchor="t" rtlCol="false" tIns="0" lIns="0" bIns="0" rIns="0"/>
            <a:lstStyle/>
            <a:p>
              <a:pPr algn="l" marL="329902" indent="-164951" lvl="1">
                <a:lnSpc>
                  <a:spcPts val="3562"/>
                </a:lnSpc>
                <a:buFont typeface="Arial"/>
                <a:buChar char="•"/>
              </a:pPr>
              <a:r>
                <a:rPr lang="en-US" sz="2187">
                  <a:solidFill>
                    <a:srgbClr val="15213F"/>
                  </a:solidFill>
                  <a:latin typeface="Roboto"/>
                  <a:ea typeface="Roboto"/>
                  <a:cs typeface="Roboto"/>
                  <a:sym typeface="Roboto"/>
                </a:rPr>
                <a:t>Need for high-quality manufacturing aligned with Japanese standards.</a:t>
              </a:r>
            </a:p>
          </p:txBody>
        </p:sp>
      </p:grpSp>
      <p:grpSp>
        <p:nvGrpSpPr>
          <p:cNvPr name="Group 30" id="30"/>
          <p:cNvGrpSpPr/>
          <p:nvPr/>
        </p:nvGrpSpPr>
        <p:grpSpPr>
          <a:xfrm rot="0">
            <a:off x="9499401" y="2962572"/>
            <a:ext cx="3544044" cy="442912"/>
            <a:chOff x="0" y="0"/>
            <a:chExt cx="4725392" cy="590550"/>
          </a:xfrm>
        </p:grpSpPr>
        <p:sp>
          <p:nvSpPr>
            <p:cNvPr name="Freeform 31" id="31"/>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32" id="32"/>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3257B8"/>
                  </a:solidFill>
                  <a:latin typeface="Roboto Slab"/>
                  <a:ea typeface="Roboto Slab"/>
                  <a:cs typeface="Roboto Slab"/>
                  <a:sym typeface="Roboto Slab"/>
                </a:rPr>
                <a:t>Objectives</a:t>
              </a:r>
            </a:p>
          </p:txBody>
        </p:sp>
      </p:grpSp>
      <p:grpSp>
        <p:nvGrpSpPr>
          <p:cNvPr name="Group 33" id="33"/>
          <p:cNvGrpSpPr/>
          <p:nvPr/>
        </p:nvGrpSpPr>
        <p:grpSpPr>
          <a:xfrm rot="0">
            <a:off x="9499401" y="3689002"/>
            <a:ext cx="7805886" cy="453629"/>
            <a:chOff x="0" y="0"/>
            <a:chExt cx="10407848" cy="604838"/>
          </a:xfrm>
        </p:grpSpPr>
        <p:sp>
          <p:nvSpPr>
            <p:cNvPr name="Freeform 34" id="34"/>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35" id="35"/>
            <p:cNvSpPr txBox="true"/>
            <p:nvPr/>
          </p:nvSpPr>
          <p:spPr>
            <a:xfrm>
              <a:off x="0" y="-95250"/>
              <a:ext cx="10407848" cy="700088"/>
            </a:xfrm>
            <a:prstGeom prst="rect">
              <a:avLst/>
            </a:prstGeom>
          </p:spPr>
          <p:txBody>
            <a:bodyPr anchor="t" rtlCol="false" tIns="0" lIns="0" bIns="0" rIns="0"/>
            <a:lstStyle/>
            <a:p>
              <a:pPr algn="l" marL="329902" indent="-164951" lvl="1">
                <a:lnSpc>
                  <a:spcPts val="3562"/>
                </a:lnSpc>
                <a:buFont typeface="Arial"/>
                <a:buChar char="•"/>
              </a:pPr>
              <a:r>
                <a:rPr lang="en-US" sz="2187">
                  <a:solidFill>
                    <a:srgbClr val="15213F"/>
                  </a:solidFill>
                  <a:latin typeface="Roboto"/>
                  <a:ea typeface="Roboto"/>
                  <a:cs typeface="Roboto"/>
                  <a:sym typeface="Roboto"/>
                </a:rPr>
                <a:t>Analyze production efficiency.</a:t>
              </a:r>
            </a:p>
          </p:txBody>
        </p:sp>
      </p:grpSp>
      <p:grpSp>
        <p:nvGrpSpPr>
          <p:cNvPr name="Group 36" id="36"/>
          <p:cNvGrpSpPr/>
          <p:nvPr/>
        </p:nvGrpSpPr>
        <p:grpSpPr>
          <a:xfrm rot="0">
            <a:off x="9499401" y="4241750"/>
            <a:ext cx="7805886" cy="453629"/>
            <a:chOff x="0" y="0"/>
            <a:chExt cx="10407848" cy="604838"/>
          </a:xfrm>
        </p:grpSpPr>
        <p:sp>
          <p:nvSpPr>
            <p:cNvPr name="Freeform 37" id="37"/>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38" id="38"/>
            <p:cNvSpPr txBox="true"/>
            <p:nvPr/>
          </p:nvSpPr>
          <p:spPr>
            <a:xfrm>
              <a:off x="0" y="-95250"/>
              <a:ext cx="10407848" cy="700088"/>
            </a:xfrm>
            <a:prstGeom prst="rect">
              <a:avLst/>
            </a:prstGeom>
          </p:spPr>
          <p:txBody>
            <a:bodyPr anchor="t" rtlCol="false" tIns="0" lIns="0" bIns="0" rIns="0"/>
            <a:lstStyle/>
            <a:p>
              <a:pPr algn="l" marL="329902" indent="-164951" lvl="1">
                <a:lnSpc>
                  <a:spcPts val="3562"/>
                </a:lnSpc>
                <a:buFont typeface="Arial"/>
                <a:buChar char="•"/>
              </a:pPr>
              <a:r>
                <a:rPr lang="en-US" sz="2187">
                  <a:solidFill>
                    <a:srgbClr val="15213F"/>
                  </a:solidFill>
                  <a:latin typeface="Roboto"/>
                  <a:ea typeface="Roboto"/>
                  <a:cs typeface="Roboto"/>
                  <a:sym typeface="Roboto"/>
                </a:rPr>
                <a:t>Evaluate DJIME's impact.</a:t>
              </a:r>
            </a:p>
          </p:txBody>
        </p:sp>
      </p:grpSp>
      <p:grpSp>
        <p:nvGrpSpPr>
          <p:cNvPr name="Group 39" id="39"/>
          <p:cNvGrpSpPr/>
          <p:nvPr/>
        </p:nvGrpSpPr>
        <p:grpSpPr>
          <a:xfrm rot="0">
            <a:off x="9499401" y="4794498"/>
            <a:ext cx="7805886" cy="453629"/>
            <a:chOff x="0" y="0"/>
            <a:chExt cx="10407848" cy="604838"/>
          </a:xfrm>
        </p:grpSpPr>
        <p:sp>
          <p:nvSpPr>
            <p:cNvPr name="Freeform 40" id="40"/>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41" id="41"/>
            <p:cNvSpPr txBox="true"/>
            <p:nvPr/>
          </p:nvSpPr>
          <p:spPr>
            <a:xfrm>
              <a:off x="0" y="-95250"/>
              <a:ext cx="10407848" cy="700088"/>
            </a:xfrm>
            <a:prstGeom prst="rect">
              <a:avLst/>
            </a:prstGeom>
          </p:spPr>
          <p:txBody>
            <a:bodyPr anchor="t" rtlCol="false" tIns="0" lIns="0" bIns="0" rIns="0"/>
            <a:lstStyle/>
            <a:p>
              <a:pPr algn="l" marL="329902" indent="-164951" lvl="1">
                <a:lnSpc>
                  <a:spcPts val="3562"/>
                </a:lnSpc>
                <a:buFont typeface="Arial"/>
                <a:buChar char="•"/>
              </a:pPr>
              <a:r>
                <a:rPr lang="en-US" sz="2187">
                  <a:solidFill>
                    <a:srgbClr val="15213F"/>
                  </a:solidFill>
                  <a:latin typeface="Roboto"/>
                  <a:ea typeface="Roboto"/>
                  <a:cs typeface="Roboto"/>
                  <a:sym typeface="Roboto"/>
                </a:rPr>
                <a:t>Optimize manufacturing.</a:t>
              </a:r>
            </a:p>
          </p:txBody>
        </p:sp>
      </p:grpSp>
      <p:grpSp>
        <p:nvGrpSpPr>
          <p:cNvPr name="Group 42" id="42"/>
          <p:cNvGrpSpPr/>
          <p:nvPr/>
        </p:nvGrpSpPr>
        <p:grpSpPr>
          <a:xfrm rot="0">
            <a:off x="9499401" y="5347246"/>
            <a:ext cx="7805886" cy="453629"/>
            <a:chOff x="0" y="0"/>
            <a:chExt cx="10407848" cy="604838"/>
          </a:xfrm>
        </p:grpSpPr>
        <p:sp>
          <p:nvSpPr>
            <p:cNvPr name="Freeform 43" id="43"/>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44" id="44"/>
            <p:cNvSpPr txBox="true"/>
            <p:nvPr/>
          </p:nvSpPr>
          <p:spPr>
            <a:xfrm>
              <a:off x="0" y="-95250"/>
              <a:ext cx="10407848" cy="700088"/>
            </a:xfrm>
            <a:prstGeom prst="rect">
              <a:avLst/>
            </a:prstGeom>
          </p:spPr>
          <p:txBody>
            <a:bodyPr anchor="t" rtlCol="false" tIns="0" lIns="0" bIns="0" rIns="0"/>
            <a:lstStyle/>
            <a:p>
              <a:pPr algn="l" marL="329902" indent="-164951" lvl="1">
                <a:lnSpc>
                  <a:spcPts val="3562"/>
                </a:lnSpc>
                <a:buFont typeface="Arial"/>
                <a:buChar char="•"/>
              </a:pPr>
              <a:r>
                <a:rPr lang="en-US" sz="2187">
                  <a:solidFill>
                    <a:srgbClr val="15213F"/>
                  </a:solidFill>
                  <a:latin typeface="Roboto"/>
                  <a:ea typeface="Roboto"/>
                  <a:cs typeface="Roboto"/>
                  <a:sym typeface="Roboto"/>
                </a:rPr>
                <a:t>Reduce waste by 15%.</a:t>
              </a:r>
            </a:p>
          </p:txBody>
        </p:sp>
      </p:grpSp>
      <p:grpSp>
        <p:nvGrpSpPr>
          <p:cNvPr name="Group 45" id="45"/>
          <p:cNvGrpSpPr/>
          <p:nvPr/>
        </p:nvGrpSpPr>
        <p:grpSpPr>
          <a:xfrm rot="0">
            <a:off x="9499401" y="5899994"/>
            <a:ext cx="7805886" cy="453629"/>
            <a:chOff x="0" y="0"/>
            <a:chExt cx="10407848" cy="604838"/>
          </a:xfrm>
        </p:grpSpPr>
        <p:sp>
          <p:nvSpPr>
            <p:cNvPr name="Freeform 46" id="46"/>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47" id="47"/>
            <p:cNvSpPr txBox="true"/>
            <p:nvPr/>
          </p:nvSpPr>
          <p:spPr>
            <a:xfrm>
              <a:off x="0" y="-95250"/>
              <a:ext cx="10407848" cy="700088"/>
            </a:xfrm>
            <a:prstGeom prst="rect">
              <a:avLst/>
            </a:prstGeom>
          </p:spPr>
          <p:txBody>
            <a:bodyPr anchor="t" rtlCol="false" tIns="0" lIns="0" bIns="0" rIns="0"/>
            <a:lstStyle/>
            <a:p>
              <a:pPr algn="l" marL="329902" indent="-164951" lvl="1">
                <a:lnSpc>
                  <a:spcPts val="3562"/>
                </a:lnSpc>
                <a:buFont typeface="Arial"/>
                <a:buChar char="•"/>
              </a:pPr>
              <a:r>
                <a:rPr lang="en-US" sz="2187">
                  <a:solidFill>
                    <a:srgbClr val="15213F"/>
                  </a:solidFill>
                  <a:latin typeface="Roboto"/>
                  <a:ea typeface="Roboto"/>
                  <a:cs typeface="Roboto"/>
                  <a:sym typeface="Roboto"/>
                </a:rPr>
                <a:t>To explore Daikin’s advanced manufacturing technologies.</a:t>
              </a:r>
            </a:p>
          </p:txBody>
        </p:sp>
      </p:grpSp>
      <p:grpSp>
        <p:nvGrpSpPr>
          <p:cNvPr name="Group 48" id="48"/>
          <p:cNvGrpSpPr/>
          <p:nvPr/>
        </p:nvGrpSpPr>
        <p:grpSpPr>
          <a:xfrm rot="0">
            <a:off x="9499401" y="6452741"/>
            <a:ext cx="7805886" cy="907256"/>
            <a:chOff x="0" y="0"/>
            <a:chExt cx="10407848" cy="1209675"/>
          </a:xfrm>
        </p:grpSpPr>
        <p:sp>
          <p:nvSpPr>
            <p:cNvPr name="Freeform 49" id="49"/>
            <p:cNvSpPr/>
            <p:nvPr/>
          </p:nvSpPr>
          <p:spPr>
            <a:xfrm flipH="false" flipV="false" rot="0">
              <a:off x="0" y="0"/>
              <a:ext cx="10407848" cy="1209675"/>
            </a:xfrm>
            <a:custGeom>
              <a:avLst/>
              <a:gdLst/>
              <a:ahLst/>
              <a:cxnLst/>
              <a:rect r="r" b="b" t="t" l="l"/>
              <a:pathLst>
                <a:path h="1209675" w="10407848">
                  <a:moveTo>
                    <a:pt x="0" y="0"/>
                  </a:moveTo>
                  <a:lnTo>
                    <a:pt x="10407848" y="0"/>
                  </a:lnTo>
                  <a:lnTo>
                    <a:pt x="10407848" y="1209675"/>
                  </a:lnTo>
                  <a:lnTo>
                    <a:pt x="0" y="1209675"/>
                  </a:lnTo>
                  <a:close/>
                </a:path>
              </a:pathLst>
            </a:custGeom>
            <a:solidFill>
              <a:srgbClr val="000000">
                <a:alpha val="0"/>
              </a:srgbClr>
            </a:solidFill>
          </p:spPr>
        </p:sp>
        <p:sp>
          <p:nvSpPr>
            <p:cNvPr name="TextBox 50" id="50"/>
            <p:cNvSpPr txBox="true"/>
            <p:nvPr/>
          </p:nvSpPr>
          <p:spPr>
            <a:xfrm>
              <a:off x="0" y="-95250"/>
              <a:ext cx="10407848" cy="1304925"/>
            </a:xfrm>
            <a:prstGeom prst="rect">
              <a:avLst/>
            </a:prstGeom>
          </p:spPr>
          <p:txBody>
            <a:bodyPr anchor="t" rtlCol="false" tIns="0" lIns="0" bIns="0" rIns="0"/>
            <a:lstStyle/>
            <a:p>
              <a:pPr algn="l" marL="329902" indent="-164951" lvl="1">
                <a:lnSpc>
                  <a:spcPts val="3562"/>
                </a:lnSpc>
                <a:buFont typeface="Arial"/>
                <a:buChar char="•"/>
              </a:pPr>
              <a:r>
                <a:rPr lang="en-US" sz="2187">
                  <a:solidFill>
                    <a:srgbClr val="15213F"/>
                  </a:solidFill>
                  <a:latin typeface="Roboto"/>
                  <a:ea typeface="Roboto"/>
                  <a:cs typeface="Roboto"/>
                  <a:sym typeface="Roboto"/>
                </a:rPr>
                <a:t>To understand the role of DJIME in workforce skill development.</a:t>
              </a:r>
            </a:p>
          </p:txBody>
        </p:sp>
      </p:grpSp>
      <p:grpSp>
        <p:nvGrpSpPr>
          <p:cNvPr name="Group 51" id="51"/>
          <p:cNvGrpSpPr/>
          <p:nvPr/>
        </p:nvGrpSpPr>
        <p:grpSpPr>
          <a:xfrm rot="0">
            <a:off x="9499401" y="7459116"/>
            <a:ext cx="7805886" cy="1360885"/>
            <a:chOff x="0" y="0"/>
            <a:chExt cx="10407848" cy="1814513"/>
          </a:xfrm>
        </p:grpSpPr>
        <p:sp>
          <p:nvSpPr>
            <p:cNvPr name="Freeform 52" id="52"/>
            <p:cNvSpPr/>
            <p:nvPr/>
          </p:nvSpPr>
          <p:spPr>
            <a:xfrm flipH="false" flipV="false" rot="0">
              <a:off x="0" y="0"/>
              <a:ext cx="10407848" cy="1814513"/>
            </a:xfrm>
            <a:custGeom>
              <a:avLst/>
              <a:gdLst/>
              <a:ahLst/>
              <a:cxnLst/>
              <a:rect r="r" b="b" t="t" l="l"/>
              <a:pathLst>
                <a:path h="1814513" w="10407848">
                  <a:moveTo>
                    <a:pt x="0" y="0"/>
                  </a:moveTo>
                  <a:lnTo>
                    <a:pt x="10407848" y="0"/>
                  </a:lnTo>
                  <a:lnTo>
                    <a:pt x="10407848" y="1814513"/>
                  </a:lnTo>
                  <a:lnTo>
                    <a:pt x="0" y="1814513"/>
                  </a:lnTo>
                  <a:close/>
                </a:path>
              </a:pathLst>
            </a:custGeom>
            <a:solidFill>
              <a:srgbClr val="000000">
                <a:alpha val="0"/>
              </a:srgbClr>
            </a:solidFill>
          </p:spPr>
        </p:sp>
        <p:sp>
          <p:nvSpPr>
            <p:cNvPr name="TextBox 53" id="53"/>
            <p:cNvSpPr txBox="true"/>
            <p:nvPr/>
          </p:nvSpPr>
          <p:spPr>
            <a:xfrm>
              <a:off x="0" y="-95250"/>
              <a:ext cx="10407848" cy="19097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15213F"/>
                  </a:solidFill>
                  <a:latin typeface="Roboto"/>
                  <a:ea typeface="Roboto"/>
                  <a:cs typeface="Roboto"/>
                  <a:sym typeface="Roboto"/>
                </a:rPr>
                <a:t>To analyze the implementation of Kaizen and other Japanese methodologies.</a:t>
              </a:r>
            </a:p>
            <a:p>
              <a:pPr algn="l" marL="329902" indent="-164951" lvl="1">
                <a:lnSpc>
                  <a:spcPts val="3562"/>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F1F8"/>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CFE"/>
            </a:solidFill>
          </p:spPr>
        </p:sp>
      </p:grpSp>
      <p:sp>
        <p:nvSpPr>
          <p:cNvPr name="Freeform 6" id="6"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8" id="8"/>
          <p:cNvGrpSpPr/>
          <p:nvPr/>
        </p:nvGrpSpPr>
        <p:grpSpPr>
          <a:xfrm rot="0">
            <a:off x="992238" y="1064568"/>
            <a:ext cx="7135714" cy="885974"/>
            <a:chOff x="0" y="0"/>
            <a:chExt cx="9514285" cy="1181298"/>
          </a:xfrm>
        </p:grpSpPr>
        <p:sp>
          <p:nvSpPr>
            <p:cNvPr name="Freeform 9" id="9"/>
            <p:cNvSpPr/>
            <p:nvPr/>
          </p:nvSpPr>
          <p:spPr>
            <a:xfrm flipH="false" flipV="false" rot="0">
              <a:off x="0" y="0"/>
              <a:ext cx="9514285" cy="1181298"/>
            </a:xfrm>
            <a:custGeom>
              <a:avLst/>
              <a:gdLst/>
              <a:ahLst/>
              <a:cxnLst/>
              <a:rect r="r" b="b" t="t" l="l"/>
              <a:pathLst>
                <a:path h="1181298" w="9514285">
                  <a:moveTo>
                    <a:pt x="0" y="0"/>
                  </a:moveTo>
                  <a:lnTo>
                    <a:pt x="9514285" y="0"/>
                  </a:lnTo>
                  <a:lnTo>
                    <a:pt x="9514285" y="1181298"/>
                  </a:lnTo>
                  <a:lnTo>
                    <a:pt x="0" y="1181298"/>
                  </a:lnTo>
                  <a:close/>
                </a:path>
              </a:pathLst>
            </a:custGeom>
            <a:solidFill>
              <a:srgbClr val="000000">
                <a:alpha val="0"/>
              </a:srgbClr>
            </a:solidFill>
          </p:spPr>
        </p:sp>
        <p:sp>
          <p:nvSpPr>
            <p:cNvPr name="TextBox 10" id="10"/>
            <p:cNvSpPr txBox="true"/>
            <p:nvPr/>
          </p:nvSpPr>
          <p:spPr>
            <a:xfrm>
              <a:off x="0" y="-19050"/>
              <a:ext cx="9514285" cy="1200348"/>
            </a:xfrm>
            <a:prstGeom prst="rect">
              <a:avLst/>
            </a:prstGeom>
          </p:spPr>
          <p:txBody>
            <a:bodyPr anchor="t" rtlCol="false" tIns="0" lIns="0" bIns="0" rIns="0"/>
            <a:lstStyle/>
            <a:p>
              <a:pPr algn="l">
                <a:lnSpc>
                  <a:spcPts val="6937"/>
                </a:lnSpc>
              </a:pPr>
              <a:r>
                <a:rPr lang="en-US" sz="5562">
                  <a:solidFill>
                    <a:srgbClr val="3257B8"/>
                  </a:solidFill>
                  <a:latin typeface="Roboto Slab"/>
                  <a:ea typeface="Roboto Slab"/>
                  <a:cs typeface="Roboto Slab"/>
                  <a:sym typeface="Roboto Slab"/>
                </a:rPr>
                <a:t>Data-Driven Analysis</a:t>
              </a:r>
            </a:p>
          </p:txBody>
        </p:sp>
      </p:grpSp>
      <p:grpSp>
        <p:nvGrpSpPr>
          <p:cNvPr name="Group 11" id="11"/>
          <p:cNvGrpSpPr/>
          <p:nvPr/>
        </p:nvGrpSpPr>
        <p:grpSpPr>
          <a:xfrm rot="0">
            <a:off x="992238" y="2694682"/>
            <a:ext cx="637878" cy="637878"/>
            <a:chOff x="0" y="0"/>
            <a:chExt cx="850503" cy="850503"/>
          </a:xfrm>
        </p:grpSpPr>
        <p:sp>
          <p:nvSpPr>
            <p:cNvPr name="Freeform 12" id="12"/>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9ECF2"/>
            </a:solidFill>
          </p:spPr>
        </p:sp>
      </p:grpSp>
      <p:grpSp>
        <p:nvGrpSpPr>
          <p:cNvPr name="Group 13" id="13"/>
          <p:cNvGrpSpPr/>
          <p:nvPr/>
        </p:nvGrpSpPr>
        <p:grpSpPr>
          <a:xfrm rot="0">
            <a:off x="1098575" y="2747814"/>
            <a:ext cx="425202" cy="531614"/>
            <a:chOff x="0" y="0"/>
            <a:chExt cx="566937" cy="708818"/>
          </a:xfrm>
        </p:grpSpPr>
        <p:sp>
          <p:nvSpPr>
            <p:cNvPr name="Freeform 14" id="14"/>
            <p:cNvSpPr/>
            <p:nvPr/>
          </p:nvSpPr>
          <p:spPr>
            <a:xfrm flipH="false" flipV="false" rot="0">
              <a:off x="0" y="0"/>
              <a:ext cx="566937" cy="708818"/>
            </a:xfrm>
            <a:custGeom>
              <a:avLst/>
              <a:gdLst/>
              <a:ahLst/>
              <a:cxnLst/>
              <a:rect r="r" b="b" t="t" l="l"/>
              <a:pathLst>
                <a:path h="708818" w="566937">
                  <a:moveTo>
                    <a:pt x="0" y="0"/>
                  </a:moveTo>
                  <a:lnTo>
                    <a:pt x="566937" y="0"/>
                  </a:lnTo>
                  <a:lnTo>
                    <a:pt x="566937" y="708818"/>
                  </a:lnTo>
                  <a:lnTo>
                    <a:pt x="0" y="708818"/>
                  </a:lnTo>
                  <a:close/>
                </a:path>
              </a:pathLst>
            </a:custGeom>
            <a:solidFill>
              <a:srgbClr val="000000">
                <a:alpha val="0"/>
              </a:srgbClr>
            </a:solidFill>
          </p:spPr>
        </p:sp>
        <p:sp>
          <p:nvSpPr>
            <p:cNvPr name="TextBox 15" id="15"/>
            <p:cNvSpPr txBox="true"/>
            <p:nvPr/>
          </p:nvSpPr>
          <p:spPr>
            <a:xfrm>
              <a:off x="0" y="57150"/>
              <a:ext cx="566937" cy="651668"/>
            </a:xfrm>
            <a:prstGeom prst="rect">
              <a:avLst/>
            </a:prstGeom>
          </p:spPr>
          <p:txBody>
            <a:bodyPr anchor="t" rtlCol="false" tIns="0" lIns="0" bIns="0" rIns="0"/>
            <a:lstStyle/>
            <a:p>
              <a:pPr algn="ctr">
                <a:lnSpc>
                  <a:spcPts val="3312"/>
                </a:lnSpc>
              </a:pPr>
              <a:r>
                <a:rPr lang="en-US" sz="3312">
                  <a:solidFill>
                    <a:srgbClr val="15213F"/>
                  </a:solidFill>
                  <a:latin typeface="Roboto Slab"/>
                  <a:ea typeface="Roboto Slab"/>
                  <a:cs typeface="Roboto Slab"/>
                  <a:sym typeface="Roboto Slab"/>
                </a:rPr>
                <a:t>1</a:t>
              </a:r>
            </a:p>
          </p:txBody>
        </p:sp>
      </p:grpSp>
      <p:grpSp>
        <p:nvGrpSpPr>
          <p:cNvPr name="Group 16" id="16"/>
          <p:cNvGrpSpPr/>
          <p:nvPr/>
        </p:nvGrpSpPr>
        <p:grpSpPr>
          <a:xfrm rot="0">
            <a:off x="1913632" y="2694682"/>
            <a:ext cx="3544044" cy="442912"/>
            <a:chOff x="0" y="0"/>
            <a:chExt cx="4725392" cy="590550"/>
          </a:xfrm>
        </p:grpSpPr>
        <p:sp>
          <p:nvSpPr>
            <p:cNvPr name="Freeform 17" id="17"/>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8" id="18"/>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15213F"/>
                  </a:solidFill>
                  <a:latin typeface="Roboto Slab"/>
                  <a:ea typeface="Roboto Slab"/>
                  <a:cs typeface="Roboto Slab"/>
                  <a:sym typeface="Roboto Slab"/>
                </a:rPr>
                <a:t>Data Collection</a:t>
              </a:r>
            </a:p>
          </p:txBody>
        </p:sp>
      </p:grpSp>
      <p:grpSp>
        <p:nvGrpSpPr>
          <p:cNvPr name="Group 19" id="19"/>
          <p:cNvGrpSpPr/>
          <p:nvPr/>
        </p:nvGrpSpPr>
        <p:grpSpPr>
          <a:xfrm rot="0">
            <a:off x="1913632" y="3307705"/>
            <a:ext cx="8524131" cy="907256"/>
            <a:chOff x="0" y="0"/>
            <a:chExt cx="11365508" cy="1209675"/>
          </a:xfrm>
        </p:grpSpPr>
        <p:sp>
          <p:nvSpPr>
            <p:cNvPr name="Freeform 20" id="20"/>
            <p:cNvSpPr/>
            <p:nvPr/>
          </p:nvSpPr>
          <p:spPr>
            <a:xfrm flipH="false" flipV="false" rot="0">
              <a:off x="0" y="0"/>
              <a:ext cx="11365509" cy="1209675"/>
            </a:xfrm>
            <a:custGeom>
              <a:avLst/>
              <a:gdLst/>
              <a:ahLst/>
              <a:cxnLst/>
              <a:rect r="r" b="b" t="t" l="l"/>
              <a:pathLst>
                <a:path h="1209675" w="11365509">
                  <a:moveTo>
                    <a:pt x="0" y="0"/>
                  </a:moveTo>
                  <a:lnTo>
                    <a:pt x="11365509" y="0"/>
                  </a:lnTo>
                  <a:lnTo>
                    <a:pt x="11365509" y="1209675"/>
                  </a:lnTo>
                  <a:lnTo>
                    <a:pt x="0" y="1209675"/>
                  </a:lnTo>
                  <a:close/>
                </a:path>
              </a:pathLst>
            </a:custGeom>
            <a:solidFill>
              <a:srgbClr val="000000">
                <a:alpha val="0"/>
              </a:srgbClr>
            </a:solidFill>
          </p:spPr>
        </p:sp>
        <p:sp>
          <p:nvSpPr>
            <p:cNvPr name="TextBox 21" id="21"/>
            <p:cNvSpPr txBox="true"/>
            <p:nvPr/>
          </p:nvSpPr>
          <p:spPr>
            <a:xfrm>
              <a:off x="0" y="-95250"/>
              <a:ext cx="11365508" cy="1304925"/>
            </a:xfrm>
            <a:prstGeom prst="rect">
              <a:avLst/>
            </a:prstGeom>
          </p:spPr>
          <p:txBody>
            <a:bodyPr anchor="t" rtlCol="false" tIns="0" lIns="0" bIns="0" rIns="0"/>
            <a:lstStyle/>
            <a:p>
              <a:pPr algn="l">
                <a:lnSpc>
                  <a:spcPts val="3562"/>
                </a:lnSpc>
              </a:pPr>
              <a:r>
                <a:rPr lang="en-US" sz="2187">
                  <a:solidFill>
                    <a:srgbClr val="15213F"/>
                  </a:solidFill>
                  <a:latin typeface="Roboto"/>
                  <a:ea typeface="Roboto"/>
                  <a:cs typeface="Roboto"/>
                  <a:sym typeface="Roboto"/>
                </a:rPr>
                <a:t>Process observation. Interviews with plant personnel. Public data from reports.</a:t>
              </a:r>
            </a:p>
          </p:txBody>
        </p:sp>
      </p:grpSp>
      <p:grpSp>
        <p:nvGrpSpPr>
          <p:cNvPr name="Group 22" id="22"/>
          <p:cNvGrpSpPr/>
          <p:nvPr/>
        </p:nvGrpSpPr>
        <p:grpSpPr>
          <a:xfrm rot="0">
            <a:off x="992238" y="4817418"/>
            <a:ext cx="637878" cy="637878"/>
            <a:chOff x="0" y="0"/>
            <a:chExt cx="850503" cy="850503"/>
          </a:xfrm>
        </p:grpSpPr>
        <p:sp>
          <p:nvSpPr>
            <p:cNvPr name="Freeform 23" id="23"/>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9ECF2"/>
            </a:solidFill>
          </p:spPr>
        </p:sp>
      </p:grpSp>
      <p:grpSp>
        <p:nvGrpSpPr>
          <p:cNvPr name="Group 24" id="24"/>
          <p:cNvGrpSpPr/>
          <p:nvPr/>
        </p:nvGrpSpPr>
        <p:grpSpPr>
          <a:xfrm rot="0">
            <a:off x="1098575" y="4870549"/>
            <a:ext cx="425202" cy="531614"/>
            <a:chOff x="0" y="0"/>
            <a:chExt cx="566937" cy="708818"/>
          </a:xfrm>
        </p:grpSpPr>
        <p:sp>
          <p:nvSpPr>
            <p:cNvPr name="Freeform 25" id="25"/>
            <p:cNvSpPr/>
            <p:nvPr/>
          </p:nvSpPr>
          <p:spPr>
            <a:xfrm flipH="false" flipV="false" rot="0">
              <a:off x="0" y="0"/>
              <a:ext cx="566937" cy="708818"/>
            </a:xfrm>
            <a:custGeom>
              <a:avLst/>
              <a:gdLst/>
              <a:ahLst/>
              <a:cxnLst/>
              <a:rect r="r" b="b" t="t" l="l"/>
              <a:pathLst>
                <a:path h="708818" w="566937">
                  <a:moveTo>
                    <a:pt x="0" y="0"/>
                  </a:moveTo>
                  <a:lnTo>
                    <a:pt x="566937" y="0"/>
                  </a:lnTo>
                  <a:lnTo>
                    <a:pt x="566937" y="708818"/>
                  </a:lnTo>
                  <a:lnTo>
                    <a:pt x="0" y="708818"/>
                  </a:lnTo>
                  <a:close/>
                </a:path>
              </a:pathLst>
            </a:custGeom>
            <a:solidFill>
              <a:srgbClr val="000000">
                <a:alpha val="0"/>
              </a:srgbClr>
            </a:solidFill>
          </p:spPr>
        </p:sp>
        <p:sp>
          <p:nvSpPr>
            <p:cNvPr name="TextBox 26" id="26"/>
            <p:cNvSpPr txBox="true"/>
            <p:nvPr/>
          </p:nvSpPr>
          <p:spPr>
            <a:xfrm>
              <a:off x="0" y="57150"/>
              <a:ext cx="566937" cy="651668"/>
            </a:xfrm>
            <a:prstGeom prst="rect">
              <a:avLst/>
            </a:prstGeom>
          </p:spPr>
          <p:txBody>
            <a:bodyPr anchor="t" rtlCol="false" tIns="0" lIns="0" bIns="0" rIns="0"/>
            <a:lstStyle/>
            <a:p>
              <a:pPr algn="ctr">
                <a:lnSpc>
                  <a:spcPts val="3312"/>
                </a:lnSpc>
              </a:pPr>
              <a:r>
                <a:rPr lang="en-US" sz="3312">
                  <a:solidFill>
                    <a:srgbClr val="15213F"/>
                  </a:solidFill>
                  <a:latin typeface="Roboto Slab"/>
                  <a:ea typeface="Roboto Slab"/>
                  <a:cs typeface="Roboto Slab"/>
                  <a:sym typeface="Roboto Slab"/>
                </a:rPr>
                <a:t>2</a:t>
              </a:r>
            </a:p>
          </p:txBody>
        </p:sp>
      </p:grpSp>
      <p:grpSp>
        <p:nvGrpSpPr>
          <p:cNvPr name="Group 27" id="27"/>
          <p:cNvGrpSpPr/>
          <p:nvPr/>
        </p:nvGrpSpPr>
        <p:grpSpPr>
          <a:xfrm rot="0">
            <a:off x="1913632" y="4817418"/>
            <a:ext cx="3834854" cy="442912"/>
            <a:chOff x="0" y="0"/>
            <a:chExt cx="5113138" cy="590550"/>
          </a:xfrm>
        </p:grpSpPr>
        <p:sp>
          <p:nvSpPr>
            <p:cNvPr name="Freeform 28" id="28"/>
            <p:cNvSpPr/>
            <p:nvPr/>
          </p:nvSpPr>
          <p:spPr>
            <a:xfrm flipH="false" flipV="false" rot="0">
              <a:off x="0" y="0"/>
              <a:ext cx="5113138" cy="590550"/>
            </a:xfrm>
            <a:custGeom>
              <a:avLst/>
              <a:gdLst/>
              <a:ahLst/>
              <a:cxnLst/>
              <a:rect r="r" b="b" t="t" l="l"/>
              <a:pathLst>
                <a:path h="590550" w="5113138">
                  <a:moveTo>
                    <a:pt x="0" y="0"/>
                  </a:moveTo>
                  <a:lnTo>
                    <a:pt x="5113138" y="0"/>
                  </a:lnTo>
                  <a:lnTo>
                    <a:pt x="5113138" y="590550"/>
                  </a:lnTo>
                  <a:lnTo>
                    <a:pt x="0" y="590550"/>
                  </a:lnTo>
                  <a:close/>
                </a:path>
              </a:pathLst>
            </a:custGeom>
            <a:solidFill>
              <a:srgbClr val="000000">
                <a:alpha val="0"/>
              </a:srgbClr>
            </a:solidFill>
          </p:spPr>
        </p:sp>
        <p:sp>
          <p:nvSpPr>
            <p:cNvPr name="TextBox 29" id="29"/>
            <p:cNvSpPr txBox="true"/>
            <p:nvPr/>
          </p:nvSpPr>
          <p:spPr>
            <a:xfrm>
              <a:off x="0" y="-19050"/>
              <a:ext cx="5113138" cy="609600"/>
            </a:xfrm>
            <a:prstGeom prst="rect">
              <a:avLst/>
            </a:prstGeom>
          </p:spPr>
          <p:txBody>
            <a:bodyPr anchor="t" rtlCol="false" tIns="0" lIns="0" bIns="0" rIns="0"/>
            <a:lstStyle/>
            <a:p>
              <a:pPr algn="l">
                <a:lnSpc>
                  <a:spcPts val="3437"/>
                </a:lnSpc>
              </a:pPr>
              <a:r>
                <a:rPr lang="en-US" sz="2750">
                  <a:solidFill>
                    <a:srgbClr val="15213F"/>
                  </a:solidFill>
                  <a:latin typeface="Roboto Slab"/>
                  <a:ea typeface="Roboto Slab"/>
                  <a:cs typeface="Roboto Slab"/>
                  <a:sym typeface="Roboto Slab"/>
                </a:rPr>
                <a:t>Value Stream Mapping</a:t>
              </a:r>
            </a:p>
          </p:txBody>
        </p:sp>
      </p:grpSp>
      <p:grpSp>
        <p:nvGrpSpPr>
          <p:cNvPr name="Group 30" id="30"/>
          <p:cNvGrpSpPr/>
          <p:nvPr/>
        </p:nvGrpSpPr>
        <p:grpSpPr>
          <a:xfrm rot="0">
            <a:off x="1913632" y="5430441"/>
            <a:ext cx="8524131" cy="453629"/>
            <a:chOff x="0" y="0"/>
            <a:chExt cx="11365508" cy="604838"/>
          </a:xfrm>
        </p:grpSpPr>
        <p:sp>
          <p:nvSpPr>
            <p:cNvPr name="Freeform 31" id="31"/>
            <p:cNvSpPr/>
            <p:nvPr/>
          </p:nvSpPr>
          <p:spPr>
            <a:xfrm flipH="false" flipV="false" rot="0">
              <a:off x="0" y="0"/>
              <a:ext cx="11365509" cy="604838"/>
            </a:xfrm>
            <a:custGeom>
              <a:avLst/>
              <a:gdLst/>
              <a:ahLst/>
              <a:cxnLst/>
              <a:rect r="r" b="b" t="t" l="l"/>
              <a:pathLst>
                <a:path h="604838" w="11365509">
                  <a:moveTo>
                    <a:pt x="0" y="0"/>
                  </a:moveTo>
                  <a:lnTo>
                    <a:pt x="11365509" y="0"/>
                  </a:lnTo>
                  <a:lnTo>
                    <a:pt x="11365509" y="604838"/>
                  </a:lnTo>
                  <a:lnTo>
                    <a:pt x="0" y="604838"/>
                  </a:lnTo>
                  <a:close/>
                </a:path>
              </a:pathLst>
            </a:custGeom>
            <a:solidFill>
              <a:srgbClr val="000000">
                <a:alpha val="0"/>
              </a:srgbClr>
            </a:solidFill>
          </p:spPr>
        </p:sp>
        <p:sp>
          <p:nvSpPr>
            <p:cNvPr name="TextBox 32" id="32"/>
            <p:cNvSpPr txBox="true"/>
            <p:nvPr/>
          </p:nvSpPr>
          <p:spPr>
            <a:xfrm>
              <a:off x="0" y="-95250"/>
              <a:ext cx="11365508" cy="700088"/>
            </a:xfrm>
            <a:prstGeom prst="rect">
              <a:avLst/>
            </a:prstGeom>
          </p:spPr>
          <p:txBody>
            <a:bodyPr anchor="t" rtlCol="false" tIns="0" lIns="0" bIns="0" rIns="0"/>
            <a:lstStyle/>
            <a:p>
              <a:pPr algn="l">
                <a:lnSpc>
                  <a:spcPts val="3562"/>
                </a:lnSpc>
              </a:pPr>
              <a:r>
                <a:rPr lang="en-US" sz="2187">
                  <a:solidFill>
                    <a:srgbClr val="15213F"/>
                  </a:solidFill>
                  <a:latin typeface="Roboto"/>
                  <a:ea typeface="Roboto"/>
                  <a:cs typeface="Roboto"/>
                  <a:sym typeface="Roboto"/>
                </a:rPr>
                <a:t>Waste identification in AC lines. Target 10% lead time reduction.</a:t>
              </a:r>
            </a:p>
          </p:txBody>
        </p:sp>
      </p:grpSp>
      <p:grpSp>
        <p:nvGrpSpPr>
          <p:cNvPr name="Group 33" id="33"/>
          <p:cNvGrpSpPr/>
          <p:nvPr/>
        </p:nvGrpSpPr>
        <p:grpSpPr>
          <a:xfrm rot="0">
            <a:off x="992238" y="6486525"/>
            <a:ext cx="637878" cy="637877"/>
            <a:chOff x="0" y="0"/>
            <a:chExt cx="850503" cy="850503"/>
          </a:xfrm>
        </p:grpSpPr>
        <p:sp>
          <p:nvSpPr>
            <p:cNvPr name="Freeform 34" id="34"/>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9ECF2"/>
            </a:solidFill>
          </p:spPr>
        </p:sp>
      </p:grpSp>
      <p:grpSp>
        <p:nvGrpSpPr>
          <p:cNvPr name="Group 35" id="35"/>
          <p:cNvGrpSpPr/>
          <p:nvPr/>
        </p:nvGrpSpPr>
        <p:grpSpPr>
          <a:xfrm rot="0">
            <a:off x="1098575" y="6539656"/>
            <a:ext cx="425202" cy="531614"/>
            <a:chOff x="0" y="0"/>
            <a:chExt cx="566937" cy="708818"/>
          </a:xfrm>
        </p:grpSpPr>
        <p:sp>
          <p:nvSpPr>
            <p:cNvPr name="Freeform 36" id="36"/>
            <p:cNvSpPr/>
            <p:nvPr/>
          </p:nvSpPr>
          <p:spPr>
            <a:xfrm flipH="false" flipV="false" rot="0">
              <a:off x="0" y="0"/>
              <a:ext cx="566937" cy="708818"/>
            </a:xfrm>
            <a:custGeom>
              <a:avLst/>
              <a:gdLst/>
              <a:ahLst/>
              <a:cxnLst/>
              <a:rect r="r" b="b" t="t" l="l"/>
              <a:pathLst>
                <a:path h="708818" w="566937">
                  <a:moveTo>
                    <a:pt x="0" y="0"/>
                  </a:moveTo>
                  <a:lnTo>
                    <a:pt x="566937" y="0"/>
                  </a:lnTo>
                  <a:lnTo>
                    <a:pt x="566937" y="708818"/>
                  </a:lnTo>
                  <a:lnTo>
                    <a:pt x="0" y="708818"/>
                  </a:lnTo>
                  <a:close/>
                </a:path>
              </a:pathLst>
            </a:custGeom>
            <a:solidFill>
              <a:srgbClr val="000000">
                <a:alpha val="0"/>
              </a:srgbClr>
            </a:solidFill>
          </p:spPr>
        </p:sp>
        <p:sp>
          <p:nvSpPr>
            <p:cNvPr name="TextBox 37" id="37"/>
            <p:cNvSpPr txBox="true"/>
            <p:nvPr/>
          </p:nvSpPr>
          <p:spPr>
            <a:xfrm>
              <a:off x="0" y="57150"/>
              <a:ext cx="566937" cy="651668"/>
            </a:xfrm>
            <a:prstGeom prst="rect">
              <a:avLst/>
            </a:prstGeom>
          </p:spPr>
          <p:txBody>
            <a:bodyPr anchor="t" rtlCol="false" tIns="0" lIns="0" bIns="0" rIns="0"/>
            <a:lstStyle/>
            <a:p>
              <a:pPr algn="ctr">
                <a:lnSpc>
                  <a:spcPts val="3312"/>
                </a:lnSpc>
              </a:pPr>
              <a:r>
                <a:rPr lang="en-US" sz="3312">
                  <a:solidFill>
                    <a:srgbClr val="15213F"/>
                  </a:solidFill>
                  <a:latin typeface="Roboto Slab"/>
                  <a:ea typeface="Roboto Slab"/>
                  <a:cs typeface="Roboto Slab"/>
                  <a:sym typeface="Roboto Slab"/>
                </a:rPr>
                <a:t>3</a:t>
              </a:r>
            </a:p>
          </p:txBody>
        </p:sp>
      </p:grpSp>
      <p:grpSp>
        <p:nvGrpSpPr>
          <p:cNvPr name="Group 38" id="38"/>
          <p:cNvGrpSpPr/>
          <p:nvPr/>
        </p:nvGrpSpPr>
        <p:grpSpPr>
          <a:xfrm rot="0">
            <a:off x="1913632" y="6486525"/>
            <a:ext cx="3544044" cy="442912"/>
            <a:chOff x="0" y="0"/>
            <a:chExt cx="4725392" cy="590550"/>
          </a:xfrm>
        </p:grpSpPr>
        <p:sp>
          <p:nvSpPr>
            <p:cNvPr name="Freeform 39" id="39"/>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40" id="40"/>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15213F"/>
                  </a:solidFill>
                  <a:latin typeface="Roboto Slab"/>
                  <a:ea typeface="Roboto Slab"/>
                  <a:cs typeface="Roboto Slab"/>
                  <a:sym typeface="Roboto Slab"/>
                </a:rPr>
                <a:t>Statistical Analysis</a:t>
              </a:r>
            </a:p>
          </p:txBody>
        </p:sp>
      </p:grpSp>
      <p:grpSp>
        <p:nvGrpSpPr>
          <p:cNvPr name="Group 41" id="41"/>
          <p:cNvGrpSpPr/>
          <p:nvPr/>
        </p:nvGrpSpPr>
        <p:grpSpPr>
          <a:xfrm rot="0">
            <a:off x="1913632" y="7099547"/>
            <a:ext cx="8524131" cy="453629"/>
            <a:chOff x="0" y="0"/>
            <a:chExt cx="11365508" cy="604838"/>
          </a:xfrm>
        </p:grpSpPr>
        <p:sp>
          <p:nvSpPr>
            <p:cNvPr name="Freeform 42" id="42"/>
            <p:cNvSpPr/>
            <p:nvPr/>
          </p:nvSpPr>
          <p:spPr>
            <a:xfrm flipH="false" flipV="false" rot="0">
              <a:off x="0" y="0"/>
              <a:ext cx="11365509" cy="604838"/>
            </a:xfrm>
            <a:custGeom>
              <a:avLst/>
              <a:gdLst/>
              <a:ahLst/>
              <a:cxnLst/>
              <a:rect r="r" b="b" t="t" l="l"/>
              <a:pathLst>
                <a:path h="604838" w="11365509">
                  <a:moveTo>
                    <a:pt x="0" y="0"/>
                  </a:moveTo>
                  <a:lnTo>
                    <a:pt x="11365509" y="0"/>
                  </a:lnTo>
                  <a:lnTo>
                    <a:pt x="11365509" y="604838"/>
                  </a:lnTo>
                  <a:lnTo>
                    <a:pt x="0" y="604838"/>
                  </a:lnTo>
                  <a:close/>
                </a:path>
              </a:pathLst>
            </a:custGeom>
            <a:solidFill>
              <a:srgbClr val="000000">
                <a:alpha val="0"/>
              </a:srgbClr>
            </a:solidFill>
          </p:spPr>
        </p:sp>
        <p:sp>
          <p:nvSpPr>
            <p:cNvPr name="TextBox 43" id="43"/>
            <p:cNvSpPr txBox="true"/>
            <p:nvPr/>
          </p:nvSpPr>
          <p:spPr>
            <a:xfrm>
              <a:off x="0" y="-95250"/>
              <a:ext cx="11365508" cy="700088"/>
            </a:xfrm>
            <a:prstGeom prst="rect">
              <a:avLst/>
            </a:prstGeom>
          </p:spPr>
          <p:txBody>
            <a:bodyPr anchor="t" rtlCol="false" tIns="0" lIns="0" bIns="0" rIns="0"/>
            <a:lstStyle/>
            <a:p>
              <a:pPr algn="l">
                <a:lnSpc>
                  <a:spcPts val="3562"/>
                </a:lnSpc>
              </a:pPr>
              <a:r>
                <a:rPr lang="en-US" sz="2187">
                  <a:solidFill>
                    <a:srgbClr val="15213F"/>
                  </a:solidFill>
                  <a:latin typeface="Roboto"/>
                  <a:ea typeface="Roboto"/>
                  <a:cs typeface="Roboto"/>
                  <a:sym typeface="Roboto"/>
                </a:rPr>
                <a:t>Production output. Defect rates. Cycle times.</a:t>
              </a:r>
            </a:p>
          </p:txBody>
        </p:sp>
      </p:grpSp>
      <p:grpSp>
        <p:nvGrpSpPr>
          <p:cNvPr name="Group 44" id="44"/>
          <p:cNvGrpSpPr/>
          <p:nvPr/>
        </p:nvGrpSpPr>
        <p:grpSpPr>
          <a:xfrm rot="0">
            <a:off x="992238" y="8155632"/>
            <a:ext cx="637878" cy="637878"/>
            <a:chOff x="0" y="0"/>
            <a:chExt cx="850503" cy="850503"/>
          </a:xfrm>
        </p:grpSpPr>
        <p:sp>
          <p:nvSpPr>
            <p:cNvPr name="Freeform 45" id="45"/>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9ECF2"/>
            </a:solidFill>
          </p:spPr>
        </p:sp>
      </p:grpSp>
      <p:grpSp>
        <p:nvGrpSpPr>
          <p:cNvPr name="Group 46" id="46"/>
          <p:cNvGrpSpPr/>
          <p:nvPr/>
        </p:nvGrpSpPr>
        <p:grpSpPr>
          <a:xfrm rot="0">
            <a:off x="1098575" y="8208764"/>
            <a:ext cx="425202" cy="531614"/>
            <a:chOff x="0" y="0"/>
            <a:chExt cx="566937" cy="708818"/>
          </a:xfrm>
        </p:grpSpPr>
        <p:sp>
          <p:nvSpPr>
            <p:cNvPr name="Freeform 47" id="47"/>
            <p:cNvSpPr/>
            <p:nvPr/>
          </p:nvSpPr>
          <p:spPr>
            <a:xfrm flipH="false" flipV="false" rot="0">
              <a:off x="0" y="0"/>
              <a:ext cx="566937" cy="708818"/>
            </a:xfrm>
            <a:custGeom>
              <a:avLst/>
              <a:gdLst/>
              <a:ahLst/>
              <a:cxnLst/>
              <a:rect r="r" b="b" t="t" l="l"/>
              <a:pathLst>
                <a:path h="708818" w="566937">
                  <a:moveTo>
                    <a:pt x="0" y="0"/>
                  </a:moveTo>
                  <a:lnTo>
                    <a:pt x="566937" y="0"/>
                  </a:lnTo>
                  <a:lnTo>
                    <a:pt x="566937" y="708818"/>
                  </a:lnTo>
                  <a:lnTo>
                    <a:pt x="0" y="708818"/>
                  </a:lnTo>
                  <a:close/>
                </a:path>
              </a:pathLst>
            </a:custGeom>
            <a:solidFill>
              <a:srgbClr val="000000">
                <a:alpha val="0"/>
              </a:srgbClr>
            </a:solidFill>
          </p:spPr>
        </p:sp>
        <p:sp>
          <p:nvSpPr>
            <p:cNvPr name="TextBox 48" id="48"/>
            <p:cNvSpPr txBox="true"/>
            <p:nvPr/>
          </p:nvSpPr>
          <p:spPr>
            <a:xfrm>
              <a:off x="0" y="57150"/>
              <a:ext cx="566937" cy="651668"/>
            </a:xfrm>
            <a:prstGeom prst="rect">
              <a:avLst/>
            </a:prstGeom>
          </p:spPr>
          <p:txBody>
            <a:bodyPr anchor="t" rtlCol="false" tIns="0" lIns="0" bIns="0" rIns="0"/>
            <a:lstStyle/>
            <a:p>
              <a:pPr algn="ctr">
                <a:lnSpc>
                  <a:spcPts val="3312"/>
                </a:lnSpc>
              </a:pPr>
              <a:r>
                <a:rPr lang="en-US" sz="3312">
                  <a:solidFill>
                    <a:srgbClr val="15213F"/>
                  </a:solidFill>
                  <a:latin typeface="Roboto Slab"/>
                  <a:ea typeface="Roboto Slab"/>
                  <a:cs typeface="Roboto Slab"/>
                  <a:sym typeface="Roboto Slab"/>
                </a:rPr>
                <a:t>4</a:t>
              </a:r>
            </a:p>
          </p:txBody>
        </p:sp>
      </p:grpSp>
      <p:grpSp>
        <p:nvGrpSpPr>
          <p:cNvPr name="Group 49" id="49"/>
          <p:cNvGrpSpPr/>
          <p:nvPr/>
        </p:nvGrpSpPr>
        <p:grpSpPr>
          <a:xfrm rot="0">
            <a:off x="1913632" y="8155632"/>
            <a:ext cx="3544044" cy="442912"/>
            <a:chOff x="0" y="0"/>
            <a:chExt cx="4725392" cy="590550"/>
          </a:xfrm>
        </p:grpSpPr>
        <p:sp>
          <p:nvSpPr>
            <p:cNvPr name="Freeform 50" id="50"/>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51" id="51"/>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15213F"/>
                  </a:solidFill>
                  <a:latin typeface="Roboto Slab"/>
                  <a:ea typeface="Roboto Slab"/>
                  <a:cs typeface="Roboto Slab"/>
                  <a:sym typeface="Roboto Slab"/>
                </a:rPr>
                <a:t>Benchmarking</a:t>
              </a:r>
            </a:p>
          </p:txBody>
        </p:sp>
      </p:grpSp>
      <p:grpSp>
        <p:nvGrpSpPr>
          <p:cNvPr name="Group 52" id="52"/>
          <p:cNvGrpSpPr/>
          <p:nvPr/>
        </p:nvGrpSpPr>
        <p:grpSpPr>
          <a:xfrm rot="0">
            <a:off x="1913632" y="8768655"/>
            <a:ext cx="8524131" cy="453629"/>
            <a:chOff x="0" y="0"/>
            <a:chExt cx="11365508" cy="604838"/>
          </a:xfrm>
        </p:grpSpPr>
        <p:sp>
          <p:nvSpPr>
            <p:cNvPr name="Freeform 53" id="53"/>
            <p:cNvSpPr/>
            <p:nvPr/>
          </p:nvSpPr>
          <p:spPr>
            <a:xfrm flipH="false" flipV="false" rot="0">
              <a:off x="0" y="0"/>
              <a:ext cx="11365509" cy="604838"/>
            </a:xfrm>
            <a:custGeom>
              <a:avLst/>
              <a:gdLst/>
              <a:ahLst/>
              <a:cxnLst/>
              <a:rect r="r" b="b" t="t" l="l"/>
              <a:pathLst>
                <a:path h="604838" w="11365509">
                  <a:moveTo>
                    <a:pt x="0" y="0"/>
                  </a:moveTo>
                  <a:lnTo>
                    <a:pt x="11365509" y="0"/>
                  </a:lnTo>
                  <a:lnTo>
                    <a:pt x="11365509" y="604838"/>
                  </a:lnTo>
                  <a:lnTo>
                    <a:pt x="0" y="604838"/>
                  </a:lnTo>
                  <a:close/>
                </a:path>
              </a:pathLst>
            </a:custGeom>
            <a:solidFill>
              <a:srgbClr val="000000">
                <a:alpha val="0"/>
              </a:srgbClr>
            </a:solidFill>
          </p:spPr>
        </p:sp>
        <p:sp>
          <p:nvSpPr>
            <p:cNvPr name="TextBox 54" id="54"/>
            <p:cNvSpPr txBox="true"/>
            <p:nvPr/>
          </p:nvSpPr>
          <p:spPr>
            <a:xfrm>
              <a:off x="0" y="-95250"/>
              <a:ext cx="11365508" cy="700088"/>
            </a:xfrm>
            <a:prstGeom prst="rect">
              <a:avLst/>
            </a:prstGeom>
          </p:spPr>
          <p:txBody>
            <a:bodyPr anchor="t" rtlCol="false" tIns="0" lIns="0" bIns="0" rIns="0"/>
            <a:lstStyle/>
            <a:p>
              <a:pPr algn="l">
                <a:lnSpc>
                  <a:spcPts val="3562"/>
                </a:lnSpc>
              </a:pPr>
              <a:r>
                <a:rPr lang="en-US" sz="2187">
                  <a:solidFill>
                    <a:srgbClr val="15213F"/>
                  </a:solidFill>
                  <a:latin typeface="Roboto"/>
                  <a:ea typeface="Roboto"/>
                  <a:cs typeface="Roboto"/>
                  <a:sym typeface="Roboto"/>
                </a:rPr>
                <a:t>Compare Daikin to Toyota's system. SWOT analysis.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F1F8"/>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CFE"/>
            </a:solidFill>
          </p:spPr>
        </p:sp>
      </p:grpSp>
      <p:sp>
        <p:nvSpPr>
          <p:cNvPr name="Freeform 6" id="6"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8" id="8"/>
          <p:cNvGrpSpPr/>
          <p:nvPr/>
        </p:nvGrpSpPr>
        <p:grpSpPr>
          <a:xfrm rot="0">
            <a:off x="992163" y="551554"/>
            <a:ext cx="7088237" cy="1257053"/>
            <a:chOff x="0" y="0"/>
            <a:chExt cx="9450983" cy="1676070"/>
          </a:xfrm>
        </p:grpSpPr>
        <p:sp>
          <p:nvSpPr>
            <p:cNvPr name="Freeform 9" id="9"/>
            <p:cNvSpPr/>
            <p:nvPr/>
          </p:nvSpPr>
          <p:spPr>
            <a:xfrm flipH="false" flipV="false" rot="0">
              <a:off x="0" y="0"/>
              <a:ext cx="9450984" cy="1676070"/>
            </a:xfrm>
            <a:custGeom>
              <a:avLst/>
              <a:gdLst/>
              <a:ahLst/>
              <a:cxnLst/>
              <a:rect r="r" b="b" t="t" l="l"/>
              <a:pathLst>
                <a:path h="1676070" w="9450984">
                  <a:moveTo>
                    <a:pt x="0" y="0"/>
                  </a:moveTo>
                  <a:lnTo>
                    <a:pt x="9450984" y="0"/>
                  </a:lnTo>
                  <a:lnTo>
                    <a:pt x="9450984" y="1676070"/>
                  </a:lnTo>
                  <a:lnTo>
                    <a:pt x="0" y="1676070"/>
                  </a:lnTo>
                  <a:close/>
                </a:path>
              </a:pathLst>
            </a:custGeom>
            <a:solidFill>
              <a:srgbClr val="000000">
                <a:alpha val="0"/>
              </a:srgbClr>
            </a:solidFill>
          </p:spPr>
        </p:sp>
        <p:sp>
          <p:nvSpPr>
            <p:cNvPr name="TextBox 10" id="10"/>
            <p:cNvSpPr txBox="true"/>
            <p:nvPr/>
          </p:nvSpPr>
          <p:spPr>
            <a:xfrm>
              <a:off x="0" y="-19050"/>
              <a:ext cx="9450983" cy="1695120"/>
            </a:xfrm>
            <a:prstGeom prst="rect">
              <a:avLst/>
            </a:prstGeom>
          </p:spPr>
          <p:txBody>
            <a:bodyPr anchor="t" rtlCol="false" tIns="0" lIns="0" bIns="0" rIns="0"/>
            <a:lstStyle/>
            <a:p>
              <a:pPr algn="l">
                <a:lnSpc>
                  <a:spcPts val="6937"/>
                </a:lnSpc>
              </a:pPr>
              <a:r>
                <a:rPr lang="en-US" sz="5562">
                  <a:solidFill>
                    <a:srgbClr val="3257B8"/>
                  </a:solidFill>
                  <a:latin typeface="Roboto Slab"/>
                  <a:ea typeface="Roboto Slab"/>
                  <a:cs typeface="Roboto Slab"/>
                  <a:sym typeface="Roboto Slab"/>
                </a:rPr>
                <a:t>Key Observations</a:t>
              </a:r>
            </a:p>
          </p:txBody>
        </p:sp>
      </p:grpSp>
      <p:sp>
        <p:nvSpPr>
          <p:cNvPr name="Freeform 11" id="11" descr="preencoded.png"/>
          <p:cNvSpPr/>
          <p:nvPr/>
        </p:nvSpPr>
        <p:spPr>
          <a:xfrm flipH="false" flipV="false" rot="0">
            <a:off x="1028700" y="2110114"/>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6"/>
            <a:stretch>
              <a:fillRect l="0" t="0" r="0" b="0"/>
            </a:stretch>
          </a:blipFill>
        </p:spPr>
      </p:sp>
      <p:grpSp>
        <p:nvGrpSpPr>
          <p:cNvPr name="Group 12" id="12"/>
          <p:cNvGrpSpPr/>
          <p:nvPr/>
        </p:nvGrpSpPr>
        <p:grpSpPr>
          <a:xfrm rot="0">
            <a:off x="992238" y="2818834"/>
            <a:ext cx="3544044" cy="442912"/>
            <a:chOff x="0" y="0"/>
            <a:chExt cx="4725392" cy="590550"/>
          </a:xfrm>
        </p:grpSpPr>
        <p:sp>
          <p:nvSpPr>
            <p:cNvPr name="Freeform 13" id="13"/>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4" id="14"/>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15213F"/>
                  </a:solidFill>
                  <a:latin typeface="Roboto Slab"/>
                  <a:ea typeface="Roboto Slab"/>
                  <a:cs typeface="Roboto Slab"/>
                  <a:sym typeface="Roboto Slab"/>
                </a:rPr>
                <a:t>Daikin Plant</a:t>
              </a:r>
            </a:p>
          </p:txBody>
        </p:sp>
      </p:grpSp>
      <p:grpSp>
        <p:nvGrpSpPr>
          <p:cNvPr name="Group 15" id="15"/>
          <p:cNvGrpSpPr/>
          <p:nvPr/>
        </p:nvGrpSpPr>
        <p:grpSpPr>
          <a:xfrm rot="0">
            <a:off x="992163" y="3566547"/>
            <a:ext cx="4510088" cy="1360885"/>
            <a:chOff x="0" y="0"/>
            <a:chExt cx="6013450" cy="1814513"/>
          </a:xfrm>
        </p:grpSpPr>
        <p:sp>
          <p:nvSpPr>
            <p:cNvPr name="Freeform 16" id="16"/>
            <p:cNvSpPr/>
            <p:nvPr/>
          </p:nvSpPr>
          <p:spPr>
            <a:xfrm flipH="false" flipV="false" rot="0">
              <a:off x="0" y="0"/>
              <a:ext cx="6013450" cy="1814513"/>
            </a:xfrm>
            <a:custGeom>
              <a:avLst/>
              <a:gdLst/>
              <a:ahLst/>
              <a:cxnLst/>
              <a:rect r="r" b="b" t="t" l="l"/>
              <a:pathLst>
                <a:path h="1814513" w="6013450">
                  <a:moveTo>
                    <a:pt x="0" y="0"/>
                  </a:moveTo>
                  <a:lnTo>
                    <a:pt x="6013450" y="0"/>
                  </a:lnTo>
                  <a:lnTo>
                    <a:pt x="6013450" y="1814513"/>
                  </a:lnTo>
                  <a:lnTo>
                    <a:pt x="0" y="1814513"/>
                  </a:lnTo>
                  <a:close/>
                </a:path>
              </a:pathLst>
            </a:custGeom>
            <a:solidFill>
              <a:srgbClr val="000000">
                <a:alpha val="0"/>
              </a:srgbClr>
            </a:solidFill>
          </p:spPr>
        </p:sp>
        <p:sp>
          <p:nvSpPr>
            <p:cNvPr name="TextBox 17" id="17"/>
            <p:cNvSpPr txBox="true"/>
            <p:nvPr/>
          </p:nvSpPr>
          <p:spPr>
            <a:xfrm>
              <a:off x="0" y="-95250"/>
              <a:ext cx="6013450" cy="1909763"/>
            </a:xfrm>
            <a:prstGeom prst="rect">
              <a:avLst/>
            </a:prstGeom>
          </p:spPr>
          <p:txBody>
            <a:bodyPr anchor="t" rtlCol="false" tIns="0" lIns="0" bIns="0" rIns="0"/>
            <a:lstStyle/>
            <a:p>
              <a:pPr algn="l">
                <a:lnSpc>
                  <a:spcPts val="3562"/>
                </a:lnSpc>
              </a:pPr>
              <a:r>
                <a:rPr lang="en-US" sz="2187">
                  <a:solidFill>
                    <a:srgbClr val="15213F"/>
                  </a:solidFill>
                  <a:latin typeface="Roboto"/>
                  <a:ea typeface="Roboto"/>
                  <a:cs typeface="Roboto"/>
                  <a:sym typeface="Roboto"/>
                </a:rPr>
                <a:t>Lean principles (5S). Automation in assembly. Quality control. Kaizen activities.</a:t>
              </a:r>
            </a:p>
          </p:txBody>
        </p:sp>
      </p:grpSp>
      <p:sp>
        <p:nvSpPr>
          <p:cNvPr name="Freeform 18" id="18" descr="preencoded.png"/>
          <p:cNvSpPr/>
          <p:nvPr/>
        </p:nvSpPr>
        <p:spPr>
          <a:xfrm flipH="false" flipV="false" rot="0">
            <a:off x="5927526" y="1808606"/>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7"/>
            <a:stretch>
              <a:fillRect l="0" t="0" r="0" b="0"/>
            </a:stretch>
          </a:blipFill>
        </p:spPr>
      </p:sp>
      <p:grpSp>
        <p:nvGrpSpPr>
          <p:cNvPr name="Group 19" id="19"/>
          <p:cNvGrpSpPr/>
          <p:nvPr/>
        </p:nvGrpSpPr>
        <p:grpSpPr>
          <a:xfrm rot="0">
            <a:off x="5927526" y="2818834"/>
            <a:ext cx="3544044" cy="442912"/>
            <a:chOff x="0" y="0"/>
            <a:chExt cx="4725392" cy="590550"/>
          </a:xfrm>
        </p:grpSpPr>
        <p:sp>
          <p:nvSpPr>
            <p:cNvPr name="Freeform 20" id="20"/>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1" id="21"/>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15213F"/>
                  </a:solidFill>
                  <a:latin typeface="Roboto Slab"/>
                  <a:ea typeface="Roboto Slab"/>
                  <a:cs typeface="Roboto Slab"/>
                  <a:sym typeface="Roboto Slab"/>
                </a:rPr>
                <a:t>DJIME</a:t>
              </a:r>
            </a:p>
          </p:txBody>
        </p:sp>
      </p:grpSp>
      <p:grpSp>
        <p:nvGrpSpPr>
          <p:cNvPr name="Group 22" id="22"/>
          <p:cNvGrpSpPr/>
          <p:nvPr/>
        </p:nvGrpSpPr>
        <p:grpSpPr>
          <a:xfrm rot="0">
            <a:off x="5825282" y="3566547"/>
            <a:ext cx="4510236" cy="1814512"/>
            <a:chOff x="0" y="0"/>
            <a:chExt cx="6013648" cy="2419350"/>
          </a:xfrm>
        </p:grpSpPr>
        <p:sp>
          <p:nvSpPr>
            <p:cNvPr name="Freeform 23" id="23"/>
            <p:cNvSpPr/>
            <p:nvPr/>
          </p:nvSpPr>
          <p:spPr>
            <a:xfrm flipH="false" flipV="false" rot="0">
              <a:off x="0" y="0"/>
              <a:ext cx="6013648" cy="2419350"/>
            </a:xfrm>
            <a:custGeom>
              <a:avLst/>
              <a:gdLst/>
              <a:ahLst/>
              <a:cxnLst/>
              <a:rect r="r" b="b" t="t" l="l"/>
              <a:pathLst>
                <a:path h="2419350" w="6013648">
                  <a:moveTo>
                    <a:pt x="0" y="0"/>
                  </a:moveTo>
                  <a:lnTo>
                    <a:pt x="6013648" y="0"/>
                  </a:lnTo>
                  <a:lnTo>
                    <a:pt x="6013648" y="2419350"/>
                  </a:lnTo>
                  <a:lnTo>
                    <a:pt x="0" y="2419350"/>
                  </a:lnTo>
                  <a:close/>
                </a:path>
              </a:pathLst>
            </a:custGeom>
            <a:solidFill>
              <a:srgbClr val="000000">
                <a:alpha val="0"/>
              </a:srgbClr>
            </a:solidFill>
          </p:spPr>
        </p:sp>
        <p:sp>
          <p:nvSpPr>
            <p:cNvPr name="TextBox 24" id="24"/>
            <p:cNvSpPr txBox="true"/>
            <p:nvPr/>
          </p:nvSpPr>
          <p:spPr>
            <a:xfrm>
              <a:off x="0" y="-95250"/>
              <a:ext cx="6013648" cy="2514600"/>
            </a:xfrm>
            <a:prstGeom prst="rect">
              <a:avLst/>
            </a:prstGeom>
          </p:spPr>
          <p:txBody>
            <a:bodyPr anchor="t" rtlCol="false" tIns="0" lIns="0" bIns="0" rIns="0"/>
            <a:lstStyle/>
            <a:p>
              <a:pPr algn="l">
                <a:lnSpc>
                  <a:spcPts val="3562"/>
                </a:lnSpc>
              </a:pPr>
              <a:r>
                <a:rPr lang="en-US" sz="2187">
                  <a:solidFill>
                    <a:srgbClr val="15213F"/>
                  </a:solidFill>
                  <a:latin typeface="Roboto"/>
                  <a:ea typeface="Roboto"/>
                  <a:cs typeface="Roboto"/>
                  <a:sym typeface="Roboto"/>
                </a:rPr>
                <a:t>Hands-on training. Japanese techniques. Simulation technologies. Collaboration with experts.</a:t>
              </a:r>
            </a:p>
          </p:txBody>
        </p:sp>
      </p:grpSp>
      <p:grpSp>
        <p:nvGrpSpPr>
          <p:cNvPr name="Group 25" id="25"/>
          <p:cNvGrpSpPr/>
          <p:nvPr/>
        </p:nvGrpSpPr>
        <p:grpSpPr>
          <a:xfrm rot="0">
            <a:off x="992163" y="5818504"/>
            <a:ext cx="9445526" cy="3553303"/>
            <a:chOff x="0" y="0"/>
            <a:chExt cx="12594035" cy="4737737"/>
          </a:xfrm>
        </p:grpSpPr>
        <p:sp>
          <p:nvSpPr>
            <p:cNvPr name="Freeform 26" id="26"/>
            <p:cNvSpPr/>
            <p:nvPr/>
          </p:nvSpPr>
          <p:spPr>
            <a:xfrm flipH="false" flipV="false" rot="0">
              <a:off x="0" y="0"/>
              <a:ext cx="12594035" cy="4737737"/>
            </a:xfrm>
            <a:custGeom>
              <a:avLst/>
              <a:gdLst/>
              <a:ahLst/>
              <a:cxnLst/>
              <a:rect r="r" b="b" t="t" l="l"/>
              <a:pathLst>
                <a:path h="4737737" w="12594035">
                  <a:moveTo>
                    <a:pt x="0" y="0"/>
                  </a:moveTo>
                  <a:lnTo>
                    <a:pt x="12594035" y="0"/>
                  </a:lnTo>
                  <a:lnTo>
                    <a:pt x="12594035" y="4737737"/>
                  </a:lnTo>
                  <a:lnTo>
                    <a:pt x="0" y="4737737"/>
                  </a:lnTo>
                  <a:close/>
                </a:path>
              </a:pathLst>
            </a:custGeom>
            <a:solidFill>
              <a:srgbClr val="000000">
                <a:alpha val="0"/>
              </a:srgbClr>
            </a:solidFill>
          </p:spPr>
        </p:sp>
        <p:sp>
          <p:nvSpPr>
            <p:cNvPr name="TextBox 27" id="27"/>
            <p:cNvSpPr txBox="true"/>
            <p:nvPr/>
          </p:nvSpPr>
          <p:spPr>
            <a:xfrm>
              <a:off x="0" y="-95250"/>
              <a:ext cx="12594035" cy="4832987"/>
            </a:xfrm>
            <a:prstGeom prst="rect">
              <a:avLst/>
            </a:prstGeom>
          </p:spPr>
          <p:txBody>
            <a:bodyPr anchor="t" rtlCol="false" tIns="0" lIns="0" bIns="0" rIns="0"/>
            <a:lstStyle/>
            <a:p>
              <a:pPr algn="l" marL="472282" indent="-236141" lvl="1">
                <a:lnSpc>
                  <a:spcPts val="3561"/>
                </a:lnSpc>
                <a:buFont typeface="Arial"/>
                <a:buChar char="•"/>
              </a:pPr>
              <a:r>
                <a:rPr lang="en-US" sz="2187">
                  <a:solidFill>
                    <a:srgbClr val="15213F"/>
                  </a:solidFill>
                  <a:latin typeface="Roboto"/>
                  <a:ea typeface="Roboto"/>
                  <a:cs typeface="Roboto"/>
                  <a:sym typeface="Roboto"/>
                </a:rPr>
                <a:t>Hig</a:t>
              </a:r>
              <a:r>
                <a:rPr lang="en-US" sz="2187">
                  <a:solidFill>
                    <a:srgbClr val="15213F"/>
                  </a:solidFill>
                  <a:latin typeface="Roboto"/>
                  <a:ea typeface="Roboto"/>
                  <a:cs typeface="Roboto"/>
                  <a:sym typeface="Roboto"/>
                </a:rPr>
                <a:t>h emphasis on safety, quality control, and lean manufacturing principles (Kaizen).</a:t>
              </a:r>
            </a:p>
            <a:p>
              <a:pPr algn="l" marL="472282" indent="-236141" lvl="1">
                <a:lnSpc>
                  <a:spcPts val="3561"/>
                </a:lnSpc>
                <a:buFont typeface="Arial"/>
                <a:buChar char="•"/>
              </a:pPr>
              <a:r>
                <a:rPr lang="en-US" sz="2187">
                  <a:solidFill>
                    <a:srgbClr val="15213F"/>
                  </a:solidFill>
                  <a:latin typeface="Roboto"/>
                  <a:ea typeface="Roboto"/>
                  <a:cs typeface="Roboto"/>
                  <a:sym typeface="Roboto"/>
                </a:rPr>
                <a:t>Advanced automation in production lines for air conditioners.</a:t>
              </a:r>
            </a:p>
            <a:p>
              <a:pPr algn="l" marL="472282" indent="-236141" lvl="1">
                <a:lnSpc>
                  <a:spcPts val="3561"/>
                </a:lnSpc>
                <a:buFont typeface="Arial"/>
                <a:buChar char="•"/>
              </a:pPr>
              <a:r>
                <a:rPr lang="en-US" sz="2187">
                  <a:solidFill>
                    <a:srgbClr val="15213F"/>
                  </a:solidFill>
                  <a:latin typeface="Roboto"/>
                  <a:ea typeface="Roboto"/>
                  <a:cs typeface="Roboto"/>
                  <a:sym typeface="Roboto"/>
                </a:rPr>
                <a:t>DJIME’s curriculum includes both technical training and soft-skills enhancement.</a:t>
              </a:r>
            </a:p>
            <a:p>
              <a:pPr algn="l" marL="472282" indent="-236141" lvl="1">
                <a:lnSpc>
                  <a:spcPts val="3561"/>
                </a:lnSpc>
                <a:buFont typeface="Arial"/>
                <a:buChar char="•"/>
              </a:pPr>
              <a:r>
                <a:rPr lang="en-US" sz="2187">
                  <a:solidFill>
                    <a:srgbClr val="15213F"/>
                  </a:solidFill>
                  <a:latin typeface="Roboto"/>
                  <a:ea typeface="Roboto"/>
                  <a:cs typeface="Roboto"/>
                  <a:sym typeface="Roboto"/>
                </a:rPr>
                <a:t>Strong focus on sustainability through energy-efficient products and processes.</a:t>
              </a:r>
            </a:p>
            <a:p>
              <a:pPr algn="l">
                <a:lnSpc>
                  <a:spcPts val="3562"/>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F1F8"/>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CFE"/>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7790706" y="756068"/>
            <a:ext cx="9252346" cy="1224537"/>
            <a:chOff x="0" y="0"/>
            <a:chExt cx="12336462" cy="1632716"/>
          </a:xfrm>
        </p:grpSpPr>
        <p:sp>
          <p:nvSpPr>
            <p:cNvPr name="Freeform 8" id="8"/>
            <p:cNvSpPr/>
            <p:nvPr/>
          </p:nvSpPr>
          <p:spPr>
            <a:xfrm flipH="false" flipV="false" rot="0">
              <a:off x="0" y="0"/>
              <a:ext cx="12336462" cy="1632716"/>
            </a:xfrm>
            <a:custGeom>
              <a:avLst/>
              <a:gdLst/>
              <a:ahLst/>
              <a:cxnLst/>
              <a:rect r="r" b="b" t="t" l="l"/>
              <a:pathLst>
                <a:path h="1632716" w="12336462">
                  <a:moveTo>
                    <a:pt x="0" y="0"/>
                  </a:moveTo>
                  <a:lnTo>
                    <a:pt x="12336462" y="0"/>
                  </a:lnTo>
                  <a:lnTo>
                    <a:pt x="12336462" y="1632716"/>
                  </a:lnTo>
                  <a:lnTo>
                    <a:pt x="0" y="1632716"/>
                  </a:lnTo>
                  <a:close/>
                </a:path>
              </a:pathLst>
            </a:custGeom>
            <a:solidFill>
              <a:srgbClr val="000000">
                <a:alpha val="0"/>
              </a:srgbClr>
            </a:solidFill>
          </p:spPr>
        </p:sp>
        <p:sp>
          <p:nvSpPr>
            <p:cNvPr name="TextBox 9" id="9"/>
            <p:cNvSpPr txBox="true"/>
            <p:nvPr/>
          </p:nvSpPr>
          <p:spPr>
            <a:xfrm>
              <a:off x="0" y="-28575"/>
              <a:ext cx="12336462" cy="1661291"/>
            </a:xfrm>
            <a:prstGeom prst="rect">
              <a:avLst/>
            </a:prstGeom>
          </p:spPr>
          <p:txBody>
            <a:bodyPr anchor="t" rtlCol="false" tIns="0" lIns="0" bIns="0" rIns="0"/>
            <a:lstStyle/>
            <a:p>
              <a:pPr algn="l">
                <a:lnSpc>
                  <a:spcPts val="6500"/>
                </a:lnSpc>
              </a:pPr>
              <a:r>
                <a:rPr lang="en-US" sz="5187">
                  <a:solidFill>
                    <a:srgbClr val="3257B8"/>
                  </a:solidFill>
                  <a:latin typeface="Roboto Slab"/>
                  <a:ea typeface="Roboto Slab"/>
                  <a:cs typeface="Roboto Slab"/>
                  <a:sym typeface="Roboto Slab"/>
                </a:rPr>
                <a:t>Insights &amp; Recommendations</a:t>
              </a:r>
            </a:p>
          </p:txBody>
        </p:sp>
      </p:grpSp>
      <p:sp>
        <p:nvSpPr>
          <p:cNvPr name="Freeform 10" id="10" descr="preencoded.png"/>
          <p:cNvSpPr/>
          <p:nvPr/>
        </p:nvSpPr>
        <p:spPr>
          <a:xfrm flipH="false" flipV="false" rot="0">
            <a:off x="7790706" y="2380357"/>
            <a:ext cx="1332459" cy="1961704"/>
          </a:xfrm>
          <a:custGeom>
            <a:avLst/>
            <a:gdLst/>
            <a:ahLst/>
            <a:cxnLst/>
            <a:rect r="r" b="b" t="t" l="l"/>
            <a:pathLst>
              <a:path h="1961704" w="1332459">
                <a:moveTo>
                  <a:pt x="0" y="0"/>
                </a:moveTo>
                <a:lnTo>
                  <a:pt x="1332459" y="0"/>
                </a:lnTo>
                <a:lnTo>
                  <a:pt x="1332459" y="1961704"/>
                </a:lnTo>
                <a:lnTo>
                  <a:pt x="0" y="1961704"/>
                </a:lnTo>
                <a:lnTo>
                  <a:pt x="0" y="0"/>
                </a:lnTo>
                <a:close/>
              </a:path>
            </a:pathLst>
          </a:custGeom>
          <a:blipFill>
            <a:blip r:embed="rId4"/>
            <a:stretch>
              <a:fillRect l="-27" t="0" r="-27" b="0"/>
            </a:stretch>
          </a:blipFill>
        </p:spPr>
      </p:sp>
      <p:grpSp>
        <p:nvGrpSpPr>
          <p:cNvPr name="Group 11" id="11"/>
          <p:cNvGrpSpPr/>
          <p:nvPr/>
        </p:nvGrpSpPr>
        <p:grpSpPr>
          <a:xfrm rot="0">
            <a:off x="9522916" y="2646760"/>
            <a:ext cx="3331220" cy="416273"/>
            <a:chOff x="0" y="0"/>
            <a:chExt cx="4441627" cy="555030"/>
          </a:xfrm>
        </p:grpSpPr>
        <p:sp>
          <p:nvSpPr>
            <p:cNvPr name="Freeform 12" id="12"/>
            <p:cNvSpPr/>
            <p:nvPr/>
          </p:nvSpPr>
          <p:spPr>
            <a:xfrm flipH="false" flipV="false" rot="0">
              <a:off x="0" y="0"/>
              <a:ext cx="4441627" cy="555030"/>
            </a:xfrm>
            <a:custGeom>
              <a:avLst/>
              <a:gdLst/>
              <a:ahLst/>
              <a:cxnLst/>
              <a:rect r="r" b="b" t="t" l="l"/>
              <a:pathLst>
                <a:path h="555030" w="4441627">
                  <a:moveTo>
                    <a:pt x="0" y="0"/>
                  </a:moveTo>
                  <a:lnTo>
                    <a:pt x="4441627" y="0"/>
                  </a:lnTo>
                  <a:lnTo>
                    <a:pt x="4441627" y="555030"/>
                  </a:lnTo>
                  <a:lnTo>
                    <a:pt x="0" y="555030"/>
                  </a:lnTo>
                  <a:close/>
                </a:path>
              </a:pathLst>
            </a:custGeom>
            <a:solidFill>
              <a:srgbClr val="000000">
                <a:alpha val="0"/>
              </a:srgbClr>
            </a:solidFill>
          </p:spPr>
        </p:sp>
        <p:sp>
          <p:nvSpPr>
            <p:cNvPr name="TextBox 13" id="13"/>
            <p:cNvSpPr txBox="true"/>
            <p:nvPr/>
          </p:nvSpPr>
          <p:spPr>
            <a:xfrm>
              <a:off x="0" y="-28575"/>
              <a:ext cx="4441627" cy="583605"/>
            </a:xfrm>
            <a:prstGeom prst="rect">
              <a:avLst/>
            </a:prstGeom>
          </p:spPr>
          <p:txBody>
            <a:bodyPr anchor="t" rtlCol="false" tIns="0" lIns="0" bIns="0" rIns="0"/>
            <a:lstStyle/>
            <a:p>
              <a:pPr algn="l">
                <a:lnSpc>
                  <a:spcPts val="3250"/>
                </a:lnSpc>
              </a:pPr>
              <a:r>
                <a:rPr lang="en-US" sz="2562">
                  <a:solidFill>
                    <a:srgbClr val="15213F"/>
                  </a:solidFill>
                  <a:latin typeface="Roboto Slab"/>
                  <a:ea typeface="Roboto Slab"/>
                  <a:cs typeface="Roboto Slab"/>
                  <a:sym typeface="Roboto Slab"/>
                </a:rPr>
                <a:t>Managerial Insights</a:t>
              </a:r>
            </a:p>
          </p:txBody>
        </p:sp>
      </p:grpSp>
      <p:grpSp>
        <p:nvGrpSpPr>
          <p:cNvPr name="Group 14" id="14"/>
          <p:cNvGrpSpPr/>
          <p:nvPr/>
        </p:nvGrpSpPr>
        <p:grpSpPr>
          <a:xfrm rot="0">
            <a:off x="9522916" y="3222872"/>
            <a:ext cx="7832377" cy="852785"/>
            <a:chOff x="0" y="0"/>
            <a:chExt cx="10443170" cy="1137047"/>
          </a:xfrm>
        </p:grpSpPr>
        <p:sp>
          <p:nvSpPr>
            <p:cNvPr name="Freeform 15" id="15"/>
            <p:cNvSpPr/>
            <p:nvPr/>
          </p:nvSpPr>
          <p:spPr>
            <a:xfrm flipH="false" flipV="false" rot="0">
              <a:off x="0" y="0"/>
              <a:ext cx="10443170" cy="1137047"/>
            </a:xfrm>
            <a:custGeom>
              <a:avLst/>
              <a:gdLst/>
              <a:ahLst/>
              <a:cxnLst/>
              <a:rect r="r" b="b" t="t" l="l"/>
              <a:pathLst>
                <a:path h="1137047" w="10443170">
                  <a:moveTo>
                    <a:pt x="0" y="0"/>
                  </a:moveTo>
                  <a:lnTo>
                    <a:pt x="10443170" y="0"/>
                  </a:lnTo>
                  <a:lnTo>
                    <a:pt x="10443170" y="1137047"/>
                  </a:lnTo>
                  <a:lnTo>
                    <a:pt x="0" y="1137047"/>
                  </a:lnTo>
                  <a:close/>
                </a:path>
              </a:pathLst>
            </a:custGeom>
            <a:solidFill>
              <a:srgbClr val="000000">
                <a:alpha val="0"/>
              </a:srgbClr>
            </a:solidFill>
          </p:spPr>
        </p:sp>
        <p:sp>
          <p:nvSpPr>
            <p:cNvPr name="TextBox 16" id="16"/>
            <p:cNvSpPr txBox="true"/>
            <p:nvPr/>
          </p:nvSpPr>
          <p:spPr>
            <a:xfrm>
              <a:off x="0" y="-85725"/>
              <a:ext cx="10443170" cy="1222772"/>
            </a:xfrm>
            <a:prstGeom prst="rect">
              <a:avLst/>
            </a:prstGeom>
          </p:spPr>
          <p:txBody>
            <a:bodyPr anchor="t" rtlCol="false" tIns="0" lIns="0" bIns="0" rIns="0"/>
            <a:lstStyle/>
            <a:p>
              <a:pPr algn="l">
                <a:lnSpc>
                  <a:spcPts val="3312"/>
                </a:lnSpc>
              </a:pPr>
              <a:r>
                <a:rPr lang="en-US" sz="2062">
                  <a:solidFill>
                    <a:srgbClr val="15213F"/>
                  </a:solidFill>
                  <a:latin typeface="Roboto"/>
                  <a:ea typeface="Roboto"/>
                  <a:cs typeface="Roboto"/>
                  <a:sym typeface="Roboto"/>
                </a:rPr>
                <a:t>Commitment to quality. Employee training. Effective Japanese principles. DJIME's potential.</a:t>
              </a:r>
            </a:p>
          </p:txBody>
        </p:sp>
      </p:grpSp>
      <p:sp>
        <p:nvSpPr>
          <p:cNvPr name="Freeform 17" id="17" descr="preencoded.png"/>
          <p:cNvSpPr/>
          <p:nvPr/>
        </p:nvSpPr>
        <p:spPr>
          <a:xfrm flipH="false" flipV="false" rot="0">
            <a:off x="7790706" y="4342060"/>
            <a:ext cx="1332459" cy="1599010"/>
          </a:xfrm>
          <a:custGeom>
            <a:avLst/>
            <a:gdLst/>
            <a:ahLst/>
            <a:cxnLst/>
            <a:rect r="r" b="b" t="t" l="l"/>
            <a:pathLst>
              <a:path h="1599010" w="1332459">
                <a:moveTo>
                  <a:pt x="0" y="0"/>
                </a:moveTo>
                <a:lnTo>
                  <a:pt x="1332459" y="0"/>
                </a:lnTo>
                <a:lnTo>
                  <a:pt x="1332459" y="1599010"/>
                </a:lnTo>
                <a:lnTo>
                  <a:pt x="0" y="1599010"/>
                </a:lnTo>
                <a:lnTo>
                  <a:pt x="0" y="0"/>
                </a:lnTo>
                <a:close/>
              </a:path>
            </a:pathLst>
          </a:custGeom>
          <a:blipFill>
            <a:blip r:embed="rId5"/>
            <a:stretch>
              <a:fillRect l="-1" t="0" r="-1" b="0"/>
            </a:stretch>
          </a:blipFill>
        </p:spPr>
      </p:sp>
      <p:grpSp>
        <p:nvGrpSpPr>
          <p:cNvPr name="Group 18" id="18"/>
          <p:cNvGrpSpPr/>
          <p:nvPr/>
        </p:nvGrpSpPr>
        <p:grpSpPr>
          <a:xfrm rot="0">
            <a:off x="9522916" y="4608462"/>
            <a:ext cx="3331220" cy="416273"/>
            <a:chOff x="0" y="0"/>
            <a:chExt cx="4441627" cy="555030"/>
          </a:xfrm>
        </p:grpSpPr>
        <p:sp>
          <p:nvSpPr>
            <p:cNvPr name="Freeform 19" id="19"/>
            <p:cNvSpPr/>
            <p:nvPr/>
          </p:nvSpPr>
          <p:spPr>
            <a:xfrm flipH="false" flipV="false" rot="0">
              <a:off x="0" y="0"/>
              <a:ext cx="4441627" cy="555030"/>
            </a:xfrm>
            <a:custGeom>
              <a:avLst/>
              <a:gdLst/>
              <a:ahLst/>
              <a:cxnLst/>
              <a:rect r="r" b="b" t="t" l="l"/>
              <a:pathLst>
                <a:path h="555030" w="4441627">
                  <a:moveTo>
                    <a:pt x="0" y="0"/>
                  </a:moveTo>
                  <a:lnTo>
                    <a:pt x="4441627" y="0"/>
                  </a:lnTo>
                  <a:lnTo>
                    <a:pt x="4441627" y="555030"/>
                  </a:lnTo>
                  <a:lnTo>
                    <a:pt x="0" y="555030"/>
                  </a:lnTo>
                  <a:close/>
                </a:path>
              </a:pathLst>
            </a:custGeom>
            <a:solidFill>
              <a:srgbClr val="000000">
                <a:alpha val="0"/>
              </a:srgbClr>
            </a:solidFill>
          </p:spPr>
        </p:sp>
        <p:sp>
          <p:nvSpPr>
            <p:cNvPr name="TextBox 20" id="20"/>
            <p:cNvSpPr txBox="true"/>
            <p:nvPr/>
          </p:nvSpPr>
          <p:spPr>
            <a:xfrm>
              <a:off x="0" y="-28575"/>
              <a:ext cx="4441627" cy="583605"/>
            </a:xfrm>
            <a:prstGeom prst="rect">
              <a:avLst/>
            </a:prstGeom>
          </p:spPr>
          <p:txBody>
            <a:bodyPr anchor="t" rtlCol="false" tIns="0" lIns="0" bIns="0" rIns="0"/>
            <a:lstStyle/>
            <a:p>
              <a:pPr algn="l">
                <a:lnSpc>
                  <a:spcPts val="3250"/>
                </a:lnSpc>
              </a:pPr>
              <a:r>
                <a:rPr lang="en-US" sz="2562">
                  <a:solidFill>
                    <a:srgbClr val="15213F"/>
                  </a:solidFill>
                  <a:latin typeface="Roboto Slab"/>
                  <a:ea typeface="Roboto Slab"/>
                  <a:cs typeface="Roboto Slab"/>
                  <a:sym typeface="Roboto Slab"/>
                </a:rPr>
                <a:t>Supply Chain</a:t>
              </a:r>
            </a:p>
          </p:txBody>
        </p:sp>
      </p:grpSp>
      <p:grpSp>
        <p:nvGrpSpPr>
          <p:cNvPr name="Group 21" id="21"/>
          <p:cNvGrpSpPr/>
          <p:nvPr/>
        </p:nvGrpSpPr>
        <p:grpSpPr>
          <a:xfrm rot="0">
            <a:off x="9522916" y="5184576"/>
            <a:ext cx="7832377" cy="426393"/>
            <a:chOff x="0" y="0"/>
            <a:chExt cx="10443170" cy="568523"/>
          </a:xfrm>
        </p:grpSpPr>
        <p:sp>
          <p:nvSpPr>
            <p:cNvPr name="Freeform 22" id="22"/>
            <p:cNvSpPr/>
            <p:nvPr/>
          </p:nvSpPr>
          <p:spPr>
            <a:xfrm flipH="false" flipV="false" rot="0">
              <a:off x="0" y="0"/>
              <a:ext cx="10443170" cy="568523"/>
            </a:xfrm>
            <a:custGeom>
              <a:avLst/>
              <a:gdLst/>
              <a:ahLst/>
              <a:cxnLst/>
              <a:rect r="r" b="b" t="t" l="l"/>
              <a:pathLst>
                <a:path h="568523" w="10443170">
                  <a:moveTo>
                    <a:pt x="0" y="0"/>
                  </a:moveTo>
                  <a:lnTo>
                    <a:pt x="10443170" y="0"/>
                  </a:lnTo>
                  <a:lnTo>
                    <a:pt x="10443170" y="568523"/>
                  </a:lnTo>
                  <a:lnTo>
                    <a:pt x="0" y="568523"/>
                  </a:lnTo>
                  <a:close/>
                </a:path>
              </a:pathLst>
            </a:custGeom>
            <a:solidFill>
              <a:srgbClr val="000000">
                <a:alpha val="0"/>
              </a:srgbClr>
            </a:solidFill>
          </p:spPr>
        </p:sp>
        <p:sp>
          <p:nvSpPr>
            <p:cNvPr name="TextBox 23" id="23"/>
            <p:cNvSpPr txBox="true"/>
            <p:nvPr/>
          </p:nvSpPr>
          <p:spPr>
            <a:xfrm>
              <a:off x="0" y="-85725"/>
              <a:ext cx="10443170" cy="654248"/>
            </a:xfrm>
            <a:prstGeom prst="rect">
              <a:avLst/>
            </a:prstGeom>
          </p:spPr>
          <p:txBody>
            <a:bodyPr anchor="t" rtlCol="false" tIns="0" lIns="0" bIns="0" rIns="0"/>
            <a:lstStyle/>
            <a:p>
              <a:pPr algn="l">
                <a:lnSpc>
                  <a:spcPts val="3312"/>
                </a:lnSpc>
              </a:pPr>
              <a:r>
                <a:rPr lang="en-US" sz="2062">
                  <a:solidFill>
                    <a:srgbClr val="15213F"/>
                  </a:solidFill>
                  <a:latin typeface="Roboto"/>
                  <a:ea typeface="Roboto"/>
                  <a:cs typeface="Roboto"/>
                  <a:sym typeface="Roboto"/>
                </a:rPr>
                <a:t>Optimize to reduce lead times and inventory costs.</a:t>
              </a:r>
            </a:p>
          </p:txBody>
        </p:sp>
      </p:grpSp>
      <p:sp>
        <p:nvSpPr>
          <p:cNvPr name="Freeform 24" id="24" descr="preencoded.png"/>
          <p:cNvSpPr/>
          <p:nvPr/>
        </p:nvSpPr>
        <p:spPr>
          <a:xfrm flipH="false" flipV="false" rot="0">
            <a:off x="7790706" y="5941070"/>
            <a:ext cx="1332459" cy="1599010"/>
          </a:xfrm>
          <a:custGeom>
            <a:avLst/>
            <a:gdLst/>
            <a:ahLst/>
            <a:cxnLst/>
            <a:rect r="r" b="b" t="t" l="l"/>
            <a:pathLst>
              <a:path h="1599010" w="1332459">
                <a:moveTo>
                  <a:pt x="0" y="0"/>
                </a:moveTo>
                <a:lnTo>
                  <a:pt x="1332459" y="0"/>
                </a:lnTo>
                <a:lnTo>
                  <a:pt x="1332459" y="1599010"/>
                </a:lnTo>
                <a:lnTo>
                  <a:pt x="0" y="1599010"/>
                </a:lnTo>
                <a:lnTo>
                  <a:pt x="0" y="0"/>
                </a:lnTo>
                <a:close/>
              </a:path>
            </a:pathLst>
          </a:custGeom>
          <a:blipFill>
            <a:blip r:embed="rId6"/>
            <a:stretch>
              <a:fillRect l="-1" t="0" r="-1" b="0"/>
            </a:stretch>
          </a:blipFill>
        </p:spPr>
      </p:sp>
      <p:grpSp>
        <p:nvGrpSpPr>
          <p:cNvPr name="Group 25" id="25"/>
          <p:cNvGrpSpPr/>
          <p:nvPr/>
        </p:nvGrpSpPr>
        <p:grpSpPr>
          <a:xfrm rot="0">
            <a:off x="9522916" y="6207472"/>
            <a:ext cx="3331220" cy="416273"/>
            <a:chOff x="0" y="0"/>
            <a:chExt cx="4441627" cy="555030"/>
          </a:xfrm>
        </p:grpSpPr>
        <p:sp>
          <p:nvSpPr>
            <p:cNvPr name="Freeform 26" id="26"/>
            <p:cNvSpPr/>
            <p:nvPr/>
          </p:nvSpPr>
          <p:spPr>
            <a:xfrm flipH="false" flipV="false" rot="0">
              <a:off x="0" y="0"/>
              <a:ext cx="4441627" cy="555030"/>
            </a:xfrm>
            <a:custGeom>
              <a:avLst/>
              <a:gdLst/>
              <a:ahLst/>
              <a:cxnLst/>
              <a:rect r="r" b="b" t="t" l="l"/>
              <a:pathLst>
                <a:path h="555030" w="4441627">
                  <a:moveTo>
                    <a:pt x="0" y="0"/>
                  </a:moveTo>
                  <a:lnTo>
                    <a:pt x="4441627" y="0"/>
                  </a:lnTo>
                  <a:lnTo>
                    <a:pt x="4441627" y="555030"/>
                  </a:lnTo>
                  <a:lnTo>
                    <a:pt x="0" y="555030"/>
                  </a:lnTo>
                  <a:close/>
                </a:path>
              </a:pathLst>
            </a:custGeom>
            <a:solidFill>
              <a:srgbClr val="000000">
                <a:alpha val="0"/>
              </a:srgbClr>
            </a:solidFill>
          </p:spPr>
        </p:sp>
        <p:sp>
          <p:nvSpPr>
            <p:cNvPr name="TextBox 27" id="27"/>
            <p:cNvSpPr txBox="true"/>
            <p:nvPr/>
          </p:nvSpPr>
          <p:spPr>
            <a:xfrm>
              <a:off x="0" y="-28575"/>
              <a:ext cx="4441627" cy="583605"/>
            </a:xfrm>
            <a:prstGeom prst="rect">
              <a:avLst/>
            </a:prstGeom>
          </p:spPr>
          <p:txBody>
            <a:bodyPr anchor="t" rtlCol="false" tIns="0" lIns="0" bIns="0" rIns="0"/>
            <a:lstStyle/>
            <a:p>
              <a:pPr algn="l">
                <a:lnSpc>
                  <a:spcPts val="3250"/>
                </a:lnSpc>
              </a:pPr>
              <a:r>
                <a:rPr lang="en-US" sz="2562">
                  <a:solidFill>
                    <a:srgbClr val="15213F"/>
                  </a:solidFill>
                  <a:latin typeface="Roboto Slab"/>
                  <a:ea typeface="Roboto Slab"/>
                  <a:cs typeface="Roboto Slab"/>
                  <a:sym typeface="Roboto Slab"/>
                </a:rPr>
                <a:t>Advanced Tech</a:t>
              </a:r>
            </a:p>
          </p:txBody>
        </p:sp>
      </p:grpSp>
      <p:grpSp>
        <p:nvGrpSpPr>
          <p:cNvPr name="Group 28" id="28"/>
          <p:cNvGrpSpPr/>
          <p:nvPr/>
        </p:nvGrpSpPr>
        <p:grpSpPr>
          <a:xfrm rot="0">
            <a:off x="9522916" y="6783586"/>
            <a:ext cx="7832377" cy="426393"/>
            <a:chOff x="0" y="0"/>
            <a:chExt cx="10443170" cy="568523"/>
          </a:xfrm>
        </p:grpSpPr>
        <p:sp>
          <p:nvSpPr>
            <p:cNvPr name="Freeform 29" id="29"/>
            <p:cNvSpPr/>
            <p:nvPr/>
          </p:nvSpPr>
          <p:spPr>
            <a:xfrm flipH="false" flipV="false" rot="0">
              <a:off x="0" y="0"/>
              <a:ext cx="10443170" cy="568523"/>
            </a:xfrm>
            <a:custGeom>
              <a:avLst/>
              <a:gdLst/>
              <a:ahLst/>
              <a:cxnLst/>
              <a:rect r="r" b="b" t="t" l="l"/>
              <a:pathLst>
                <a:path h="568523" w="10443170">
                  <a:moveTo>
                    <a:pt x="0" y="0"/>
                  </a:moveTo>
                  <a:lnTo>
                    <a:pt x="10443170" y="0"/>
                  </a:lnTo>
                  <a:lnTo>
                    <a:pt x="10443170" y="568523"/>
                  </a:lnTo>
                  <a:lnTo>
                    <a:pt x="0" y="568523"/>
                  </a:lnTo>
                  <a:close/>
                </a:path>
              </a:pathLst>
            </a:custGeom>
            <a:solidFill>
              <a:srgbClr val="000000">
                <a:alpha val="0"/>
              </a:srgbClr>
            </a:solidFill>
          </p:spPr>
        </p:sp>
        <p:sp>
          <p:nvSpPr>
            <p:cNvPr name="TextBox 30" id="30"/>
            <p:cNvSpPr txBox="true"/>
            <p:nvPr/>
          </p:nvSpPr>
          <p:spPr>
            <a:xfrm>
              <a:off x="0" y="-85725"/>
              <a:ext cx="10443170" cy="654248"/>
            </a:xfrm>
            <a:prstGeom prst="rect">
              <a:avLst/>
            </a:prstGeom>
          </p:spPr>
          <p:txBody>
            <a:bodyPr anchor="t" rtlCol="false" tIns="0" lIns="0" bIns="0" rIns="0"/>
            <a:lstStyle/>
            <a:p>
              <a:pPr algn="l">
                <a:lnSpc>
                  <a:spcPts val="3312"/>
                </a:lnSpc>
              </a:pPr>
              <a:r>
                <a:rPr lang="en-US" sz="2062">
                  <a:solidFill>
                    <a:srgbClr val="15213F"/>
                  </a:solidFill>
                  <a:latin typeface="Roboto"/>
                  <a:ea typeface="Roboto"/>
                  <a:cs typeface="Roboto"/>
                  <a:sym typeface="Roboto"/>
                </a:rPr>
                <a:t>Invest in AI and IoT for process monitoring.</a:t>
              </a:r>
            </a:p>
          </p:txBody>
        </p:sp>
      </p:grpSp>
      <p:sp>
        <p:nvSpPr>
          <p:cNvPr name="Freeform 31" id="31" descr="preencoded.png"/>
          <p:cNvSpPr/>
          <p:nvPr/>
        </p:nvSpPr>
        <p:spPr>
          <a:xfrm flipH="false" flipV="false" rot="0">
            <a:off x="7790706" y="7540079"/>
            <a:ext cx="1332459" cy="1599010"/>
          </a:xfrm>
          <a:custGeom>
            <a:avLst/>
            <a:gdLst/>
            <a:ahLst/>
            <a:cxnLst/>
            <a:rect r="r" b="b" t="t" l="l"/>
            <a:pathLst>
              <a:path h="1599010" w="1332459">
                <a:moveTo>
                  <a:pt x="0" y="0"/>
                </a:moveTo>
                <a:lnTo>
                  <a:pt x="1332459" y="0"/>
                </a:lnTo>
                <a:lnTo>
                  <a:pt x="1332459" y="1599010"/>
                </a:lnTo>
                <a:lnTo>
                  <a:pt x="0" y="1599010"/>
                </a:lnTo>
                <a:lnTo>
                  <a:pt x="0" y="0"/>
                </a:lnTo>
                <a:close/>
              </a:path>
            </a:pathLst>
          </a:custGeom>
          <a:blipFill>
            <a:blip r:embed="rId7"/>
            <a:stretch>
              <a:fillRect l="-1" t="0" r="-1" b="0"/>
            </a:stretch>
          </a:blipFill>
        </p:spPr>
      </p:sp>
      <p:grpSp>
        <p:nvGrpSpPr>
          <p:cNvPr name="Group 32" id="32"/>
          <p:cNvGrpSpPr/>
          <p:nvPr/>
        </p:nvGrpSpPr>
        <p:grpSpPr>
          <a:xfrm rot="0">
            <a:off x="9522916" y="7806481"/>
            <a:ext cx="3331220" cy="416273"/>
            <a:chOff x="0" y="0"/>
            <a:chExt cx="4441627" cy="555030"/>
          </a:xfrm>
        </p:grpSpPr>
        <p:sp>
          <p:nvSpPr>
            <p:cNvPr name="Freeform 33" id="33"/>
            <p:cNvSpPr/>
            <p:nvPr/>
          </p:nvSpPr>
          <p:spPr>
            <a:xfrm flipH="false" flipV="false" rot="0">
              <a:off x="0" y="0"/>
              <a:ext cx="4441627" cy="555030"/>
            </a:xfrm>
            <a:custGeom>
              <a:avLst/>
              <a:gdLst/>
              <a:ahLst/>
              <a:cxnLst/>
              <a:rect r="r" b="b" t="t" l="l"/>
              <a:pathLst>
                <a:path h="555030" w="4441627">
                  <a:moveTo>
                    <a:pt x="0" y="0"/>
                  </a:moveTo>
                  <a:lnTo>
                    <a:pt x="4441627" y="0"/>
                  </a:lnTo>
                  <a:lnTo>
                    <a:pt x="4441627" y="555030"/>
                  </a:lnTo>
                  <a:lnTo>
                    <a:pt x="0" y="555030"/>
                  </a:lnTo>
                  <a:close/>
                </a:path>
              </a:pathLst>
            </a:custGeom>
            <a:solidFill>
              <a:srgbClr val="000000">
                <a:alpha val="0"/>
              </a:srgbClr>
            </a:solidFill>
          </p:spPr>
        </p:sp>
        <p:sp>
          <p:nvSpPr>
            <p:cNvPr name="TextBox 34" id="34"/>
            <p:cNvSpPr txBox="true"/>
            <p:nvPr/>
          </p:nvSpPr>
          <p:spPr>
            <a:xfrm>
              <a:off x="0" y="-28575"/>
              <a:ext cx="4441627" cy="583605"/>
            </a:xfrm>
            <a:prstGeom prst="rect">
              <a:avLst/>
            </a:prstGeom>
          </p:spPr>
          <p:txBody>
            <a:bodyPr anchor="t" rtlCol="false" tIns="0" lIns="0" bIns="0" rIns="0"/>
            <a:lstStyle/>
            <a:p>
              <a:pPr algn="l">
                <a:lnSpc>
                  <a:spcPts val="3250"/>
                </a:lnSpc>
              </a:pPr>
              <a:r>
                <a:rPr lang="en-US" sz="2562">
                  <a:solidFill>
                    <a:srgbClr val="15213F"/>
                  </a:solidFill>
                  <a:latin typeface="Roboto Slab"/>
                  <a:ea typeface="Roboto Slab"/>
                  <a:cs typeface="Roboto Slab"/>
                  <a:sym typeface="Roboto Slab"/>
                </a:rPr>
                <a:t>KPIs</a:t>
              </a:r>
            </a:p>
          </p:txBody>
        </p:sp>
      </p:grpSp>
      <p:grpSp>
        <p:nvGrpSpPr>
          <p:cNvPr name="Group 35" id="35"/>
          <p:cNvGrpSpPr/>
          <p:nvPr/>
        </p:nvGrpSpPr>
        <p:grpSpPr>
          <a:xfrm rot="0">
            <a:off x="9522916" y="8382595"/>
            <a:ext cx="7832377" cy="426393"/>
            <a:chOff x="0" y="0"/>
            <a:chExt cx="10443170" cy="568523"/>
          </a:xfrm>
        </p:grpSpPr>
        <p:sp>
          <p:nvSpPr>
            <p:cNvPr name="Freeform 36" id="36"/>
            <p:cNvSpPr/>
            <p:nvPr/>
          </p:nvSpPr>
          <p:spPr>
            <a:xfrm flipH="false" flipV="false" rot="0">
              <a:off x="0" y="0"/>
              <a:ext cx="10443170" cy="568523"/>
            </a:xfrm>
            <a:custGeom>
              <a:avLst/>
              <a:gdLst/>
              <a:ahLst/>
              <a:cxnLst/>
              <a:rect r="r" b="b" t="t" l="l"/>
              <a:pathLst>
                <a:path h="568523" w="10443170">
                  <a:moveTo>
                    <a:pt x="0" y="0"/>
                  </a:moveTo>
                  <a:lnTo>
                    <a:pt x="10443170" y="0"/>
                  </a:lnTo>
                  <a:lnTo>
                    <a:pt x="10443170" y="568523"/>
                  </a:lnTo>
                  <a:lnTo>
                    <a:pt x="0" y="568523"/>
                  </a:lnTo>
                  <a:close/>
                </a:path>
              </a:pathLst>
            </a:custGeom>
            <a:solidFill>
              <a:srgbClr val="000000">
                <a:alpha val="0"/>
              </a:srgbClr>
            </a:solidFill>
          </p:spPr>
        </p:sp>
        <p:sp>
          <p:nvSpPr>
            <p:cNvPr name="TextBox 37" id="37"/>
            <p:cNvSpPr txBox="true"/>
            <p:nvPr/>
          </p:nvSpPr>
          <p:spPr>
            <a:xfrm>
              <a:off x="0" y="-85725"/>
              <a:ext cx="10443170" cy="654248"/>
            </a:xfrm>
            <a:prstGeom prst="rect">
              <a:avLst/>
            </a:prstGeom>
          </p:spPr>
          <p:txBody>
            <a:bodyPr anchor="t" rtlCol="false" tIns="0" lIns="0" bIns="0" rIns="0"/>
            <a:lstStyle/>
            <a:p>
              <a:pPr algn="l">
                <a:lnSpc>
                  <a:spcPts val="3312"/>
                </a:lnSpc>
              </a:pPr>
              <a:r>
                <a:rPr lang="en-US" sz="2062">
                  <a:solidFill>
                    <a:srgbClr val="15213F"/>
                  </a:solidFill>
                  <a:latin typeface="Roboto"/>
                  <a:ea typeface="Roboto"/>
                  <a:cs typeface="Roboto"/>
                  <a:sym typeface="Roboto"/>
                </a:rPr>
                <a:t>Develop KPIs to measure project effectiveness.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DF1F8"/>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BFCFE"/>
            </a:solidFill>
          </p:spPr>
        </p:sp>
      </p:grpSp>
      <p:grpSp>
        <p:nvGrpSpPr>
          <p:cNvPr name="Group 6" id="6"/>
          <p:cNvGrpSpPr/>
          <p:nvPr/>
        </p:nvGrpSpPr>
        <p:grpSpPr>
          <a:xfrm rot="0">
            <a:off x="891034" y="460176"/>
            <a:ext cx="8573095" cy="1770782"/>
            <a:chOff x="0" y="0"/>
            <a:chExt cx="11430793" cy="2361042"/>
          </a:xfrm>
        </p:grpSpPr>
        <p:sp>
          <p:nvSpPr>
            <p:cNvPr name="Freeform 7" id="7"/>
            <p:cNvSpPr/>
            <p:nvPr/>
          </p:nvSpPr>
          <p:spPr>
            <a:xfrm flipH="false" flipV="false" rot="0">
              <a:off x="0" y="0"/>
              <a:ext cx="11430794" cy="2361043"/>
            </a:xfrm>
            <a:custGeom>
              <a:avLst/>
              <a:gdLst/>
              <a:ahLst/>
              <a:cxnLst/>
              <a:rect r="r" b="b" t="t" l="l"/>
              <a:pathLst>
                <a:path h="2361043" w="11430794">
                  <a:moveTo>
                    <a:pt x="0" y="0"/>
                  </a:moveTo>
                  <a:lnTo>
                    <a:pt x="11430794" y="0"/>
                  </a:lnTo>
                  <a:lnTo>
                    <a:pt x="11430794" y="2361043"/>
                  </a:lnTo>
                  <a:lnTo>
                    <a:pt x="0" y="2361043"/>
                  </a:lnTo>
                  <a:close/>
                </a:path>
              </a:pathLst>
            </a:custGeom>
            <a:solidFill>
              <a:srgbClr val="000000">
                <a:alpha val="0"/>
              </a:srgbClr>
            </a:solidFill>
          </p:spPr>
        </p:sp>
        <p:sp>
          <p:nvSpPr>
            <p:cNvPr name="TextBox 8" id="8"/>
            <p:cNvSpPr txBox="true"/>
            <p:nvPr/>
          </p:nvSpPr>
          <p:spPr>
            <a:xfrm>
              <a:off x="0" y="-19050"/>
              <a:ext cx="11430793" cy="2380092"/>
            </a:xfrm>
            <a:prstGeom prst="rect">
              <a:avLst/>
            </a:prstGeom>
          </p:spPr>
          <p:txBody>
            <a:bodyPr anchor="t" rtlCol="false" tIns="0" lIns="0" bIns="0" rIns="0"/>
            <a:lstStyle/>
            <a:p>
              <a:pPr algn="l">
                <a:lnSpc>
                  <a:spcPts val="6249"/>
                </a:lnSpc>
              </a:pPr>
              <a:r>
                <a:rPr lang="en-US" sz="4999">
                  <a:solidFill>
                    <a:srgbClr val="3257B8"/>
                  </a:solidFill>
                  <a:latin typeface="Roboto Slab"/>
                  <a:ea typeface="Roboto Slab"/>
                  <a:cs typeface="Roboto Slab"/>
                  <a:sym typeface="Roboto Slab"/>
                </a:rPr>
                <a:t>Project Statistics &amp; ERD</a:t>
              </a:r>
            </a:p>
          </p:txBody>
        </p:sp>
      </p:grpSp>
      <p:grpSp>
        <p:nvGrpSpPr>
          <p:cNvPr name="Group 9" id="9"/>
          <p:cNvGrpSpPr/>
          <p:nvPr/>
        </p:nvGrpSpPr>
        <p:grpSpPr>
          <a:xfrm rot="0">
            <a:off x="891034" y="2132111"/>
            <a:ext cx="3182541" cy="397669"/>
            <a:chOff x="0" y="0"/>
            <a:chExt cx="4243388" cy="530225"/>
          </a:xfrm>
        </p:grpSpPr>
        <p:sp>
          <p:nvSpPr>
            <p:cNvPr name="Freeform 10" id="10"/>
            <p:cNvSpPr/>
            <p:nvPr/>
          </p:nvSpPr>
          <p:spPr>
            <a:xfrm flipH="false" flipV="false" rot="0">
              <a:off x="0" y="0"/>
              <a:ext cx="4243388" cy="530225"/>
            </a:xfrm>
            <a:custGeom>
              <a:avLst/>
              <a:gdLst/>
              <a:ahLst/>
              <a:cxnLst/>
              <a:rect r="r" b="b" t="t" l="l"/>
              <a:pathLst>
                <a:path h="530225" w="4243388">
                  <a:moveTo>
                    <a:pt x="0" y="0"/>
                  </a:moveTo>
                  <a:lnTo>
                    <a:pt x="4243388" y="0"/>
                  </a:lnTo>
                  <a:lnTo>
                    <a:pt x="4243388" y="530225"/>
                  </a:lnTo>
                  <a:lnTo>
                    <a:pt x="0" y="530225"/>
                  </a:lnTo>
                  <a:close/>
                </a:path>
              </a:pathLst>
            </a:custGeom>
            <a:solidFill>
              <a:srgbClr val="000000">
                <a:alpha val="0"/>
              </a:srgbClr>
            </a:solidFill>
          </p:spPr>
        </p:sp>
        <p:sp>
          <p:nvSpPr>
            <p:cNvPr name="TextBox 11" id="11"/>
            <p:cNvSpPr txBox="true"/>
            <p:nvPr/>
          </p:nvSpPr>
          <p:spPr>
            <a:xfrm>
              <a:off x="0" y="-9525"/>
              <a:ext cx="4243388" cy="539750"/>
            </a:xfrm>
            <a:prstGeom prst="rect">
              <a:avLst/>
            </a:prstGeom>
          </p:spPr>
          <p:txBody>
            <a:bodyPr anchor="t" rtlCol="false" tIns="0" lIns="0" bIns="0" rIns="0"/>
            <a:lstStyle/>
            <a:p>
              <a:pPr algn="l">
                <a:lnSpc>
                  <a:spcPts val="3124"/>
                </a:lnSpc>
              </a:pPr>
              <a:r>
                <a:rPr lang="en-US" sz="2499">
                  <a:solidFill>
                    <a:srgbClr val="3257B8"/>
                  </a:solidFill>
                  <a:latin typeface="Roboto Slab"/>
                  <a:ea typeface="Roboto Slab"/>
                  <a:cs typeface="Roboto Slab"/>
                  <a:sym typeface="Roboto Slab"/>
                </a:rPr>
                <a:t>Project Statistics</a:t>
              </a:r>
            </a:p>
          </p:txBody>
        </p:sp>
      </p:grpSp>
      <p:grpSp>
        <p:nvGrpSpPr>
          <p:cNvPr name="Group 12" id="12"/>
          <p:cNvGrpSpPr/>
          <p:nvPr/>
        </p:nvGrpSpPr>
        <p:grpSpPr>
          <a:xfrm rot="0">
            <a:off x="891034" y="2784276"/>
            <a:ext cx="7942361" cy="407342"/>
            <a:chOff x="0" y="0"/>
            <a:chExt cx="10589815" cy="543123"/>
          </a:xfrm>
        </p:grpSpPr>
        <p:sp>
          <p:nvSpPr>
            <p:cNvPr name="Freeform 13" id="13"/>
            <p:cNvSpPr/>
            <p:nvPr/>
          </p:nvSpPr>
          <p:spPr>
            <a:xfrm flipH="false" flipV="false" rot="0">
              <a:off x="0" y="0"/>
              <a:ext cx="10589815" cy="543123"/>
            </a:xfrm>
            <a:custGeom>
              <a:avLst/>
              <a:gdLst/>
              <a:ahLst/>
              <a:cxnLst/>
              <a:rect r="r" b="b" t="t" l="l"/>
              <a:pathLst>
                <a:path h="543123" w="10589815">
                  <a:moveTo>
                    <a:pt x="0" y="0"/>
                  </a:moveTo>
                  <a:lnTo>
                    <a:pt x="10589815" y="0"/>
                  </a:lnTo>
                  <a:lnTo>
                    <a:pt x="10589815" y="543123"/>
                  </a:lnTo>
                  <a:lnTo>
                    <a:pt x="0" y="543123"/>
                  </a:lnTo>
                  <a:close/>
                </a:path>
              </a:pathLst>
            </a:custGeom>
            <a:solidFill>
              <a:srgbClr val="000000">
                <a:alpha val="0"/>
              </a:srgbClr>
            </a:solidFill>
          </p:spPr>
        </p:sp>
        <p:sp>
          <p:nvSpPr>
            <p:cNvPr name="TextBox 14" id="14"/>
            <p:cNvSpPr txBox="true"/>
            <p:nvPr/>
          </p:nvSpPr>
          <p:spPr>
            <a:xfrm>
              <a:off x="0" y="-85725"/>
              <a:ext cx="10589815" cy="628848"/>
            </a:xfrm>
            <a:prstGeom prst="rect">
              <a:avLst/>
            </a:prstGeom>
          </p:spPr>
          <p:txBody>
            <a:bodyPr anchor="t" rtlCol="false" tIns="0" lIns="0" bIns="0" rIns="0"/>
            <a:lstStyle/>
            <a:p>
              <a:pPr algn="l" marL="301625" indent="-150812" lvl="1">
                <a:lnSpc>
                  <a:spcPts val="3187"/>
                </a:lnSpc>
                <a:buFont typeface="Arial"/>
                <a:buChar char="•"/>
              </a:pPr>
              <a:r>
                <a:rPr lang="en-US" sz="2000">
                  <a:solidFill>
                    <a:srgbClr val="15213F"/>
                  </a:solidFill>
                  <a:latin typeface="Roboto"/>
                  <a:ea typeface="Roboto"/>
                  <a:cs typeface="Roboto"/>
                  <a:sym typeface="Roboto"/>
                </a:rPr>
                <a:t>Workforce Trained at DJIME: ~1,00,000 (as of March 2025).</a:t>
              </a:r>
            </a:p>
          </p:txBody>
        </p:sp>
      </p:grpSp>
      <p:grpSp>
        <p:nvGrpSpPr>
          <p:cNvPr name="Group 15" id="15"/>
          <p:cNvGrpSpPr/>
          <p:nvPr/>
        </p:nvGrpSpPr>
        <p:grpSpPr>
          <a:xfrm rot="0">
            <a:off x="891034" y="3280619"/>
            <a:ext cx="7942361" cy="814685"/>
            <a:chOff x="0" y="0"/>
            <a:chExt cx="10589815" cy="1086247"/>
          </a:xfrm>
        </p:grpSpPr>
        <p:sp>
          <p:nvSpPr>
            <p:cNvPr name="Freeform 16" id="16"/>
            <p:cNvSpPr/>
            <p:nvPr/>
          </p:nvSpPr>
          <p:spPr>
            <a:xfrm flipH="false" flipV="false" rot="0">
              <a:off x="0" y="0"/>
              <a:ext cx="10589815" cy="1086247"/>
            </a:xfrm>
            <a:custGeom>
              <a:avLst/>
              <a:gdLst/>
              <a:ahLst/>
              <a:cxnLst/>
              <a:rect r="r" b="b" t="t" l="l"/>
              <a:pathLst>
                <a:path h="1086247" w="10589815">
                  <a:moveTo>
                    <a:pt x="0" y="0"/>
                  </a:moveTo>
                  <a:lnTo>
                    <a:pt x="10589815" y="0"/>
                  </a:lnTo>
                  <a:lnTo>
                    <a:pt x="10589815" y="1086247"/>
                  </a:lnTo>
                  <a:lnTo>
                    <a:pt x="0" y="1086247"/>
                  </a:lnTo>
                  <a:close/>
                </a:path>
              </a:pathLst>
            </a:custGeom>
            <a:solidFill>
              <a:srgbClr val="000000">
                <a:alpha val="0"/>
              </a:srgbClr>
            </a:solidFill>
          </p:spPr>
        </p:sp>
        <p:sp>
          <p:nvSpPr>
            <p:cNvPr name="TextBox 17" id="17"/>
            <p:cNvSpPr txBox="true"/>
            <p:nvPr/>
          </p:nvSpPr>
          <p:spPr>
            <a:xfrm>
              <a:off x="0" y="-85725"/>
              <a:ext cx="10589815" cy="1171972"/>
            </a:xfrm>
            <a:prstGeom prst="rect">
              <a:avLst/>
            </a:prstGeom>
          </p:spPr>
          <p:txBody>
            <a:bodyPr anchor="t" rtlCol="false" tIns="0" lIns="0" bIns="0" rIns="0"/>
            <a:lstStyle/>
            <a:p>
              <a:pPr algn="l" marL="301625" indent="-150812" lvl="1">
                <a:lnSpc>
                  <a:spcPts val="3187"/>
                </a:lnSpc>
                <a:buFont typeface="Arial"/>
                <a:buChar char="•"/>
              </a:pPr>
              <a:r>
                <a:rPr lang="en-US" sz="2000">
                  <a:solidFill>
                    <a:srgbClr val="15213F"/>
                  </a:solidFill>
                  <a:latin typeface="Roboto"/>
                  <a:ea typeface="Roboto"/>
                  <a:cs typeface="Roboto"/>
                  <a:sym typeface="Roboto"/>
                </a:rPr>
                <a:t>Manufacturing Output: [Insert relevant production numbers if available].</a:t>
              </a:r>
            </a:p>
          </p:txBody>
        </p:sp>
      </p:grpSp>
      <p:grpSp>
        <p:nvGrpSpPr>
          <p:cNvPr name="Group 18" id="18"/>
          <p:cNvGrpSpPr/>
          <p:nvPr/>
        </p:nvGrpSpPr>
        <p:grpSpPr>
          <a:xfrm rot="0">
            <a:off x="891034" y="4184302"/>
            <a:ext cx="7942361" cy="407342"/>
            <a:chOff x="0" y="0"/>
            <a:chExt cx="10589815" cy="543123"/>
          </a:xfrm>
        </p:grpSpPr>
        <p:sp>
          <p:nvSpPr>
            <p:cNvPr name="Freeform 19" id="19"/>
            <p:cNvSpPr/>
            <p:nvPr/>
          </p:nvSpPr>
          <p:spPr>
            <a:xfrm flipH="false" flipV="false" rot="0">
              <a:off x="0" y="0"/>
              <a:ext cx="10589815" cy="543123"/>
            </a:xfrm>
            <a:custGeom>
              <a:avLst/>
              <a:gdLst/>
              <a:ahLst/>
              <a:cxnLst/>
              <a:rect r="r" b="b" t="t" l="l"/>
              <a:pathLst>
                <a:path h="543123" w="10589815">
                  <a:moveTo>
                    <a:pt x="0" y="0"/>
                  </a:moveTo>
                  <a:lnTo>
                    <a:pt x="10589815" y="0"/>
                  </a:lnTo>
                  <a:lnTo>
                    <a:pt x="10589815" y="543123"/>
                  </a:lnTo>
                  <a:lnTo>
                    <a:pt x="0" y="543123"/>
                  </a:lnTo>
                  <a:close/>
                </a:path>
              </a:pathLst>
            </a:custGeom>
            <a:solidFill>
              <a:srgbClr val="000000">
                <a:alpha val="0"/>
              </a:srgbClr>
            </a:solidFill>
          </p:spPr>
        </p:sp>
        <p:sp>
          <p:nvSpPr>
            <p:cNvPr name="TextBox 20" id="20"/>
            <p:cNvSpPr txBox="true"/>
            <p:nvPr/>
          </p:nvSpPr>
          <p:spPr>
            <a:xfrm>
              <a:off x="0" y="-85725"/>
              <a:ext cx="10589815" cy="628848"/>
            </a:xfrm>
            <a:prstGeom prst="rect">
              <a:avLst/>
            </a:prstGeom>
          </p:spPr>
          <p:txBody>
            <a:bodyPr anchor="t" rtlCol="false" tIns="0" lIns="0" bIns="0" rIns="0"/>
            <a:lstStyle/>
            <a:p>
              <a:pPr algn="l" marL="301625" indent="-150812" lvl="1">
                <a:lnSpc>
                  <a:spcPts val="3187"/>
                </a:lnSpc>
                <a:buFont typeface="Arial"/>
                <a:buChar char="•"/>
              </a:pPr>
              <a:r>
                <a:rPr lang="en-US" sz="2000">
                  <a:solidFill>
                    <a:srgbClr val="15213F"/>
                  </a:solidFill>
                  <a:latin typeface="Roboto"/>
                  <a:ea typeface="Roboto"/>
                  <a:cs typeface="Roboto"/>
                  <a:sym typeface="Roboto"/>
                </a:rPr>
                <a:t>Automation Level: High (use of digital diagnostic tools).</a:t>
              </a:r>
            </a:p>
          </p:txBody>
        </p:sp>
      </p:grpSp>
      <p:grpSp>
        <p:nvGrpSpPr>
          <p:cNvPr name="Group 21" id="21"/>
          <p:cNvGrpSpPr/>
          <p:nvPr/>
        </p:nvGrpSpPr>
        <p:grpSpPr>
          <a:xfrm rot="0">
            <a:off x="9464129" y="2132111"/>
            <a:ext cx="3182541" cy="397669"/>
            <a:chOff x="0" y="0"/>
            <a:chExt cx="4243388" cy="530225"/>
          </a:xfrm>
        </p:grpSpPr>
        <p:sp>
          <p:nvSpPr>
            <p:cNvPr name="Freeform 22" id="22"/>
            <p:cNvSpPr/>
            <p:nvPr/>
          </p:nvSpPr>
          <p:spPr>
            <a:xfrm flipH="false" flipV="false" rot="0">
              <a:off x="0" y="0"/>
              <a:ext cx="4243388" cy="530225"/>
            </a:xfrm>
            <a:custGeom>
              <a:avLst/>
              <a:gdLst/>
              <a:ahLst/>
              <a:cxnLst/>
              <a:rect r="r" b="b" t="t" l="l"/>
              <a:pathLst>
                <a:path h="530225" w="4243388">
                  <a:moveTo>
                    <a:pt x="0" y="0"/>
                  </a:moveTo>
                  <a:lnTo>
                    <a:pt x="4243388" y="0"/>
                  </a:lnTo>
                  <a:lnTo>
                    <a:pt x="4243388" y="530225"/>
                  </a:lnTo>
                  <a:lnTo>
                    <a:pt x="0" y="530225"/>
                  </a:lnTo>
                  <a:close/>
                </a:path>
              </a:pathLst>
            </a:custGeom>
            <a:solidFill>
              <a:srgbClr val="000000">
                <a:alpha val="0"/>
              </a:srgbClr>
            </a:solidFill>
          </p:spPr>
        </p:sp>
        <p:sp>
          <p:nvSpPr>
            <p:cNvPr name="TextBox 23" id="23"/>
            <p:cNvSpPr txBox="true"/>
            <p:nvPr/>
          </p:nvSpPr>
          <p:spPr>
            <a:xfrm>
              <a:off x="0" y="-9525"/>
              <a:ext cx="4243388" cy="539750"/>
            </a:xfrm>
            <a:prstGeom prst="rect">
              <a:avLst/>
            </a:prstGeom>
          </p:spPr>
          <p:txBody>
            <a:bodyPr anchor="t" rtlCol="false" tIns="0" lIns="0" bIns="0" rIns="0"/>
            <a:lstStyle/>
            <a:p>
              <a:pPr algn="l">
                <a:lnSpc>
                  <a:spcPts val="3124"/>
                </a:lnSpc>
              </a:pPr>
              <a:r>
                <a:rPr lang="en-US" sz="2499">
                  <a:solidFill>
                    <a:srgbClr val="3257B8"/>
                  </a:solidFill>
                  <a:latin typeface="Roboto Slab"/>
                  <a:ea typeface="Roboto Slab"/>
                  <a:cs typeface="Roboto Slab"/>
                  <a:sym typeface="Roboto Slab"/>
                </a:rPr>
                <a:t>ERD Diagram</a:t>
              </a:r>
            </a:p>
          </p:txBody>
        </p:sp>
      </p:grpSp>
      <p:grpSp>
        <p:nvGrpSpPr>
          <p:cNvPr name="Group 24" id="24"/>
          <p:cNvGrpSpPr/>
          <p:nvPr/>
        </p:nvGrpSpPr>
        <p:grpSpPr>
          <a:xfrm rot="0">
            <a:off x="9464129" y="2784276"/>
            <a:ext cx="7942361" cy="814685"/>
            <a:chOff x="0" y="0"/>
            <a:chExt cx="10589815" cy="1086247"/>
          </a:xfrm>
        </p:grpSpPr>
        <p:sp>
          <p:nvSpPr>
            <p:cNvPr name="Freeform 25" id="25"/>
            <p:cNvSpPr/>
            <p:nvPr/>
          </p:nvSpPr>
          <p:spPr>
            <a:xfrm flipH="false" flipV="false" rot="0">
              <a:off x="0" y="0"/>
              <a:ext cx="10589815" cy="1086247"/>
            </a:xfrm>
            <a:custGeom>
              <a:avLst/>
              <a:gdLst/>
              <a:ahLst/>
              <a:cxnLst/>
              <a:rect r="r" b="b" t="t" l="l"/>
              <a:pathLst>
                <a:path h="1086247" w="10589815">
                  <a:moveTo>
                    <a:pt x="0" y="0"/>
                  </a:moveTo>
                  <a:lnTo>
                    <a:pt x="10589815" y="0"/>
                  </a:lnTo>
                  <a:lnTo>
                    <a:pt x="10589815" y="1086247"/>
                  </a:lnTo>
                  <a:lnTo>
                    <a:pt x="0" y="1086247"/>
                  </a:lnTo>
                  <a:close/>
                </a:path>
              </a:pathLst>
            </a:custGeom>
            <a:solidFill>
              <a:srgbClr val="000000">
                <a:alpha val="0"/>
              </a:srgbClr>
            </a:solidFill>
          </p:spPr>
        </p:sp>
        <p:sp>
          <p:nvSpPr>
            <p:cNvPr name="TextBox 26" id="26"/>
            <p:cNvSpPr txBox="true"/>
            <p:nvPr/>
          </p:nvSpPr>
          <p:spPr>
            <a:xfrm>
              <a:off x="0" y="-85725"/>
              <a:ext cx="10589815" cy="1171972"/>
            </a:xfrm>
            <a:prstGeom prst="rect">
              <a:avLst/>
            </a:prstGeom>
          </p:spPr>
          <p:txBody>
            <a:bodyPr anchor="t" rtlCol="false" tIns="0" lIns="0" bIns="0" rIns="0"/>
            <a:lstStyle/>
            <a:p>
              <a:pPr algn="l">
                <a:lnSpc>
                  <a:spcPts val="3187"/>
                </a:lnSpc>
              </a:pPr>
              <a:r>
                <a:rPr lang="en-US" sz="2000">
                  <a:solidFill>
                    <a:srgbClr val="15213F"/>
                  </a:solidFill>
                  <a:latin typeface="Roboto"/>
                  <a:ea typeface="Roboto"/>
                  <a:cs typeface="Roboto"/>
                  <a:sym typeface="Roboto"/>
                </a:rPr>
                <a:t>Suppliers -&gt; Raw Materials -&gt; Production Lines -&gt; Products -&gt; Customers -&gt; Orders -&gt; Employees -&gt; Equipment</a:t>
              </a:r>
            </a:p>
          </p:txBody>
        </p:sp>
      </p:grpSp>
      <p:grpSp>
        <p:nvGrpSpPr>
          <p:cNvPr name="Group 27" id="27"/>
          <p:cNvGrpSpPr/>
          <p:nvPr/>
        </p:nvGrpSpPr>
        <p:grpSpPr>
          <a:xfrm rot="0">
            <a:off x="9464129" y="3828009"/>
            <a:ext cx="7942361" cy="407342"/>
            <a:chOff x="0" y="0"/>
            <a:chExt cx="10589815" cy="543123"/>
          </a:xfrm>
        </p:grpSpPr>
        <p:sp>
          <p:nvSpPr>
            <p:cNvPr name="Freeform 28" id="28"/>
            <p:cNvSpPr/>
            <p:nvPr/>
          </p:nvSpPr>
          <p:spPr>
            <a:xfrm flipH="false" flipV="false" rot="0">
              <a:off x="0" y="0"/>
              <a:ext cx="10589815" cy="543123"/>
            </a:xfrm>
            <a:custGeom>
              <a:avLst/>
              <a:gdLst/>
              <a:ahLst/>
              <a:cxnLst/>
              <a:rect r="r" b="b" t="t" l="l"/>
              <a:pathLst>
                <a:path h="543123" w="10589815">
                  <a:moveTo>
                    <a:pt x="0" y="0"/>
                  </a:moveTo>
                  <a:lnTo>
                    <a:pt x="10589815" y="0"/>
                  </a:lnTo>
                  <a:lnTo>
                    <a:pt x="10589815" y="543123"/>
                  </a:lnTo>
                  <a:lnTo>
                    <a:pt x="0" y="543123"/>
                  </a:lnTo>
                  <a:close/>
                </a:path>
              </a:pathLst>
            </a:custGeom>
            <a:solidFill>
              <a:srgbClr val="000000">
                <a:alpha val="0"/>
              </a:srgbClr>
            </a:solidFill>
          </p:spPr>
        </p:sp>
        <p:sp>
          <p:nvSpPr>
            <p:cNvPr name="TextBox 29" id="29"/>
            <p:cNvSpPr txBox="true"/>
            <p:nvPr/>
          </p:nvSpPr>
          <p:spPr>
            <a:xfrm>
              <a:off x="0" y="-85725"/>
              <a:ext cx="10589815" cy="628848"/>
            </a:xfrm>
            <a:prstGeom prst="rect">
              <a:avLst/>
            </a:prstGeom>
          </p:spPr>
          <p:txBody>
            <a:bodyPr anchor="t" rtlCol="false" tIns="0" lIns="0" bIns="0" rIns="0"/>
            <a:lstStyle/>
            <a:p>
              <a:pPr algn="l">
                <a:lnSpc>
                  <a:spcPts val="3187"/>
                </a:lnSpc>
              </a:pPr>
              <a:r>
                <a:rPr lang="en-US" sz="2000">
                  <a:solidFill>
                    <a:srgbClr val="15213F"/>
                  </a:solidFill>
                  <a:latin typeface="Roboto"/>
                  <a:ea typeface="Roboto"/>
                  <a:cs typeface="Roboto"/>
                  <a:sym typeface="Roboto"/>
                </a:rPr>
                <a:t>A visual ERD Diagram is needed to represent the relationships.</a:t>
              </a:r>
            </a:p>
          </p:txBody>
        </p:sp>
      </p:grpSp>
      <p:sp>
        <p:nvSpPr>
          <p:cNvPr name="Freeform 30" id="30" descr="preencoded.png"/>
          <p:cNvSpPr/>
          <p:nvPr/>
        </p:nvSpPr>
        <p:spPr>
          <a:xfrm flipH="false" flipV="false" rot="0">
            <a:off x="891034" y="4966990"/>
            <a:ext cx="14821941" cy="4623792"/>
          </a:xfrm>
          <a:custGeom>
            <a:avLst/>
            <a:gdLst/>
            <a:ahLst/>
            <a:cxnLst/>
            <a:rect r="r" b="b" t="t" l="l"/>
            <a:pathLst>
              <a:path h="4623792" w="14821941">
                <a:moveTo>
                  <a:pt x="0" y="0"/>
                </a:moveTo>
                <a:lnTo>
                  <a:pt x="14821941" y="0"/>
                </a:lnTo>
                <a:lnTo>
                  <a:pt x="14821941" y="4623792"/>
                </a:lnTo>
                <a:lnTo>
                  <a:pt x="0" y="4623792"/>
                </a:lnTo>
                <a:lnTo>
                  <a:pt x="0" y="0"/>
                </a:lnTo>
                <a:close/>
              </a:path>
            </a:pathLst>
          </a:custGeom>
          <a:blipFill>
            <a:blip r:embed="rId3"/>
            <a:stretch>
              <a:fillRect l="-41" t="0" r="-41"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DAGhflbVSmQ</dc:identifier>
  <dcterms:modified xsi:type="dcterms:W3CDTF">2011-08-01T06:04:30Z</dcterms:modified>
  <cp:revision>1</cp:revision>
  <dc:title>Daikin-Manufacturing-Excellence.pptx</dc:title>
</cp:coreProperties>
</file>